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379" r:id="rId3"/>
    <p:sldId id="397" r:id="rId4"/>
    <p:sldId id="388" r:id="rId5"/>
    <p:sldId id="367" r:id="rId6"/>
    <p:sldId id="258" r:id="rId7"/>
    <p:sldId id="259" r:id="rId8"/>
    <p:sldId id="384" r:id="rId9"/>
    <p:sldId id="270" r:id="rId10"/>
    <p:sldId id="393" r:id="rId11"/>
    <p:sldId id="272" r:id="rId12"/>
    <p:sldId id="273" r:id="rId13"/>
    <p:sldId id="274" r:id="rId14"/>
    <p:sldId id="380" r:id="rId15"/>
    <p:sldId id="381" r:id="rId16"/>
    <p:sldId id="382" r:id="rId17"/>
    <p:sldId id="398" r:id="rId18"/>
    <p:sldId id="399" r:id="rId19"/>
    <p:sldId id="383" r:id="rId20"/>
    <p:sldId id="401" r:id="rId21"/>
    <p:sldId id="389" r:id="rId22"/>
    <p:sldId id="390" r:id="rId23"/>
    <p:sldId id="396" r:id="rId24"/>
    <p:sldId id="391" r:id="rId25"/>
    <p:sldId id="385" r:id="rId26"/>
    <p:sldId id="386" r:id="rId27"/>
    <p:sldId id="392" r:id="rId28"/>
    <p:sldId id="402" r:id="rId29"/>
    <p:sldId id="400" r:id="rId30"/>
    <p:sldId id="403" r:id="rId31"/>
    <p:sldId id="404" r:id="rId32"/>
    <p:sldId id="406" r:id="rId33"/>
    <p:sldId id="407" r:id="rId34"/>
    <p:sldId id="405" r:id="rId35"/>
    <p:sldId id="408" r:id="rId36"/>
    <p:sldId id="409" r:id="rId37"/>
    <p:sldId id="271" r:id="rId38"/>
    <p:sldId id="261" r:id="rId39"/>
    <p:sldId id="312" r:id="rId40"/>
    <p:sldId id="263" r:id="rId41"/>
    <p:sldId id="279" r:id="rId42"/>
    <p:sldId id="311" r:id="rId43"/>
    <p:sldId id="313" r:id="rId44"/>
    <p:sldId id="362" r:id="rId45"/>
    <p:sldId id="281" r:id="rId46"/>
    <p:sldId id="280" r:id="rId47"/>
    <p:sldId id="363" r:id="rId48"/>
    <p:sldId id="364" r:id="rId49"/>
    <p:sldId id="369" r:id="rId50"/>
    <p:sldId id="365" r:id="rId51"/>
    <p:sldId id="370" r:id="rId52"/>
    <p:sldId id="366" r:id="rId53"/>
    <p:sldId id="368" r:id="rId54"/>
    <p:sldId id="371" r:id="rId55"/>
    <p:sldId id="283" r:id="rId56"/>
    <p:sldId id="373" r:id="rId57"/>
    <p:sldId id="378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35"/>
    <p:restoredTop sz="94629"/>
  </p:normalViewPr>
  <p:slideViewPr>
    <p:cSldViewPr snapToGrid="0">
      <p:cViewPr varScale="1">
        <p:scale>
          <a:sx n="107" d="100"/>
          <a:sy n="107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AFD927-6D8D-0B43-860B-D4A3523448CA}" type="datetimeFigureOut">
              <a:rPr lang="en-US" smtClean="0"/>
              <a:t>6/5/25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8E281F-ADFE-F743-BBBD-D632E031A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41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8E281F-ADFE-F743-BBBD-D632E031A2D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147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34DD2-2496-9150-B494-E7CB71193B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3D8A97-5AEF-C259-8F6B-334C5AEE91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DACDA-9F37-E4F7-D905-B03AEA3EE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51B6-44FB-5D46-BD8B-CEF90C12B7D1}" type="datetimeFigureOut">
              <a:rPr lang="en-US" smtClean="0"/>
              <a:t>6/5/25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D9202-D6BD-E4D9-6189-779826E7A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556A5-9176-D94A-0564-786EFD1E6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5753-2F34-F04B-B38A-053DA67BA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840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95A8-E8C8-0319-802D-A88DAEA56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228FFF-4C18-847C-A2B2-48431CB136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F0F46-9013-9E78-169C-04AFB44B3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51B6-44FB-5D46-BD8B-CEF90C12B7D1}" type="datetimeFigureOut">
              <a:rPr lang="en-US" smtClean="0"/>
              <a:t>6/5/25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403AA-A8C5-DFB9-E8ED-42C82C19C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CBCC1-C621-C140-0E30-7E972FB6F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5753-2F34-F04B-B38A-053DA67BA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07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AF43C7-930E-0026-CB01-CF83F46AF8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9D485-2A99-932E-C9DD-E57B32DBA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4E615-B41D-E565-F40D-DB5AF2D74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51B6-44FB-5D46-BD8B-CEF90C12B7D1}" type="datetimeFigureOut">
              <a:rPr lang="en-US" smtClean="0"/>
              <a:t>6/5/25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F1285-5C2A-6DF1-DA2C-28A258449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97D81-624A-3BDA-73B0-B03D6657E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5753-2F34-F04B-B38A-053DA67BA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29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ABF82-73D9-A14C-2270-BF222DB96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4B5DB-FF0A-2A31-4037-3069B6B2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4B83A-AA5A-2E2D-38B6-83B47F15F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51B6-44FB-5D46-BD8B-CEF90C12B7D1}" type="datetimeFigureOut">
              <a:rPr lang="en-US" smtClean="0"/>
              <a:t>6/5/25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57099-9373-2668-74AA-04B73A054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712BB-86A7-4613-C633-E94FFAE49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5753-2F34-F04B-B38A-053DA67BA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229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BFD16-4AC8-09AD-43E6-887555B25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6EBD1-4C6D-60C5-6AA3-92600FF80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9E394-40B9-1A4E-E1A1-5B8DAFDF4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51B6-44FB-5D46-BD8B-CEF90C12B7D1}" type="datetimeFigureOut">
              <a:rPr lang="en-US" smtClean="0"/>
              <a:t>6/5/25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5A2FF-C086-FB2E-68DE-FEB3A9E15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FB082-AF5E-0602-FEFF-70FEC8BD0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5753-2F34-F04B-B38A-053DA67BA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17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55B3C-13C8-6B08-FA77-91DEEEFD2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17D91-3F77-64ED-662F-9844BF2F9F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565E1-56F0-5B3F-CBE4-61B0E0280F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E82F03-5F5C-B51C-329B-4CA956836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51B6-44FB-5D46-BD8B-CEF90C12B7D1}" type="datetimeFigureOut">
              <a:rPr lang="en-US" smtClean="0"/>
              <a:t>6/5/25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549C34-2BBE-1698-FC19-687B377AF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BE85CA-BEB1-3E3D-1C32-1BDC4728A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5753-2F34-F04B-B38A-053DA67BA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686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F696D-9C6A-FCE1-3CDF-41F8EE818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42881-A69E-C25A-7052-E486A5381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3685F-E4FA-88EC-7156-D9C9DB3E58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E18F5B-4DB0-98D5-3549-0AAAF93834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6C305A-830C-312E-4427-A74D2C7232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827825-8332-B7D3-B57F-90C71EFB6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51B6-44FB-5D46-BD8B-CEF90C12B7D1}" type="datetimeFigureOut">
              <a:rPr lang="en-US" smtClean="0"/>
              <a:t>6/5/25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D3CF2F-2FC3-F9D0-4395-DA46F93FC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A6EB41-EFC2-FB45-53BF-B51CCA3AB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5753-2F34-F04B-B38A-053DA67BA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516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EDD84-72E1-1B2D-B173-20CC3C4A5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316F96-13A9-7BDA-AE96-8197CEAE5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51B6-44FB-5D46-BD8B-CEF90C12B7D1}" type="datetimeFigureOut">
              <a:rPr lang="en-US" smtClean="0"/>
              <a:t>6/5/25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BDF032-F536-7838-01C5-5A89C2EED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40C61B-CEB2-0C5C-BEF5-91C4D4974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5753-2F34-F04B-B38A-053DA67BA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55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833A98-8F9F-2211-CEC0-2C9DD0EE2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51B6-44FB-5D46-BD8B-CEF90C12B7D1}" type="datetimeFigureOut">
              <a:rPr lang="en-US" smtClean="0"/>
              <a:t>6/5/25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3F71C-DF92-A337-B7D6-1B0AE7C35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78665-A3B0-B808-AC39-5A71B9E47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5753-2F34-F04B-B38A-053DA67BA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093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172CC-34FE-F7DA-604F-D351FF477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63B49-64EA-8B33-6012-16D538F6C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427873-7F97-8ACD-1562-BC9CA01125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6C65C9-2306-CC6E-32C3-EA9E15FD4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51B6-44FB-5D46-BD8B-CEF90C12B7D1}" type="datetimeFigureOut">
              <a:rPr lang="en-US" smtClean="0"/>
              <a:t>6/5/25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0E79A0-F1CF-E07D-C28A-5E49F468F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DA3D7-AA72-FD86-07AF-7996F313B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5753-2F34-F04B-B38A-053DA67BA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575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19953-0976-1482-DCD4-3380982F4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354941-39E2-C3DF-B40B-639F799557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0B2F8B-9CE1-CEFE-305F-E62030F27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A394E-44A1-99EC-A296-44BB375A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51B6-44FB-5D46-BD8B-CEF90C12B7D1}" type="datetimeFigureOut">
              <a:rPr lang="en-US" smtClean="0"/>
              <a:t>6/5/25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748095-CC4B-4DB2-5A8A-F24BD77CA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CD5A41-078A-02D5-2F95-D480CDE41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5753-2F34-F04B-B38A-053DA67BA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14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4A6B20-8B4E-DD0B-F40A-90BF19D1D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AE681-E461-D19B-FB75-F3F5BA2D9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0E0AE-F08C-996E-F08E-5809135124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6E51B6-44FB-5D46-BD8B-CEF90C12B7D1}" type="datetimeFigureOut">
              <a:rPr lang="en-US" smtClean="0"/>
              <a:t>6/5/25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FD516-15F4-2284-4CBA-399A817A03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3D870-61C1-5729-7470-C40FD9B97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B15753-2F34-F04B-B38A-053DA67BA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656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png"/><Relationship Id="rId4" Type="http://schemas.openxmlformats.org/officeDocument/2006/relationships/image" Target="../media/image20.emf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image" Target="../media/image34.jpg"/><Relationship Id="rId4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9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image" Target="../media/image4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6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58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emf"/><Relationship Id="rId5" Type="http://schemas.openxmlformats.org/officeDocument/2006/relationships/image" Target="../media/image62.emf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3" Type="http://schemas.openxmlformats.org/officeDocument/2006/relationships/image" Target="../media/image65.emf"/><Relationship Id="rId7" Type="http://schemas.openxmlformats.org/officeDocument/2006/relationships/image" Target="../media/image69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10" Type="http://schemas.openxmlformats.org/officeDocument/2006/relationships/image" Target="../media/image3.png"/><Relationship Id="rId4" Type="http://schemas.openxmlformats.org/officeDocument/2006/relationships/image" Target="../media/image66.emf"/><Relationship Id="rId9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2.emf"/><Relationship Id="rId7" Type="http://schemas.openxmlformats.org/officeDocument/2006/relationships/image" Target="../media/image2.png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emf"/><Relationship Id="rId5" Type="http://schemas.openxmlformats.org/officeDocument/2006/relationships/image" Target="../media/image74.emf"/><Relationship Id="rId4" Type="http://schemas.openxmlformats.org/officeDocument/2006/relationships/image" Target="../media/image73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78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79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80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emf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emf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jpg"/><Relationship Id="rId4" Type="http://schemas.openxmlformats.org/officeDocument/2006/relationships/image" Target="../media/image84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jpg"/><Relationship Id="rId4" Type="http://schemas.openxmlformats.org/officeDocument/2006/relationships/image" Target="../media/image87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E24A7DC-5364-2859-4FAE-EAB4F9A4376C}"/>
              </a:ext>
            </a:extLst>
          </p:cNvPr>
          <p:cNvSpPr/>
          <p:nvPr/>
        </p:nvSpPr>
        <p:spPr>
          <a:xfrm>
            <a:off x="754743" y="317994"/>
            <a:ext cx="10682514" cy="75078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42BF5E-1542-9DA2-CD99-302E892DFD48}"/>
              </a:ext>
            </a:extLst>
          </p:cNvPr>
          <p:cNvSpPr txBox="1"/>
          <p:nvPr/>
        </p:nvSpPr>
        <p:spPr>
          <a:xfrm>
            <a:off x="377371" y="468144"/>
            <a:ext cx="1166020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           Lecture 7. Neural ODES for, and as, dynamical systems</a:t>
            </a:r>
            <a:endParaRPr lang="en-US" sz="4000" dirty="0">
              <a:solidFill>
                <a:srgbClr val="0070C0"/>
              </a:solidFill>
            </a:endParaRPr>
          </a:p>
          <a:p>
            <a:endParaRPr lang="en-US" sz="3200" dirty="0"/>
          </a:p>
          <a:p>
            <a:r>
              <a:rPr lang="en-US" sz="3200" dirty="0">
                <a:solidFill>
                  <a:srgbClr val="002060"/>
                </a:solidFill>
              </a:rPr>
              <a:t>                                      Chris Budd OBE (Bath)</a:t>
            </a:r>
          </a:p>
          <a:p>
            <a:endParaRPr lang="en-US" sz="3200" dirty="0">
              <a:solidFill>
                <a:srgbClr val="002060"/>
              </a:solidFill>
            </a:endParaRPr>
          </a:p>
        </p:txBody>
      </p:sp>
      <p:pic>
        <p:nvPicPr>
          <p:cNvPr id="8" name="Picture 7" descr="A graph of a graph showing a wave&#10;&#10;Description automatically generated with medium confidence">
            <a:extLst>
              <a:ext uri="{FF2B5EF4-FFF2-40B4-BE49-F238E27FC236}">
                <a16:creationId xmlns:a16="http://schemas.microsoft.com/office/drawing/2014/main" id="{0DEB8B18-6167-0B9C-B731-5C4257E14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771" y="2861987"/>
            <a:ext cx="5302514" cy="3974611"/>
          </a:xfrm>
          <a:prstGeom prst="rect">
            <a:avLst/>
          </a:prstGeom>
        </p:spPr>
      </p:pic>
      <p:pic>
        <p:nvPicPr>
          <p:cNvPr id="10" name="Picture 9" descr="A number with dots and lines&#10;&#10;Description automatically generated">
            <a:extLst>
              <a:ext uri="{FF2B5EF4-FFF2-40B4-BE49-F238E27FC236}">
                <a16:creationId xmlns:a16="http://schemas.microsoft.com/office/drawing/2014/main" id="{4CA07A68-6E8B-B52C-21CE-80BC8FD44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52792"/>
            <a:ext cx="2435330" cy="1005208"/>
          </a:xfrm>
          <a:prstGeom prst="rect">
            <a:avLst/>
          </a:prstGeom>
        </p:spPr>
      </p:pic>
      <p:pic>
        <p:nvPicPr>
          <p:cNvPr id="12" name="Picture 11" descr="A logo for a university&#10;&#10;Description automatically generated">
            <a:extLst>
              <a:ext uri="{FF2B5EF4-FFF2-40B4-BE49-F238E27FC236}">
                <a16:creationId xmlns:a16="http://schemas.microsoft.com/office/drawing/2014/main" id="{CDBFEB3F-F00B-CD37-A6B6-6C8549EF7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4983" y="5391397"/>
            <a:ext cx="2533222" cy="179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70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E61604-0077-9B7F-D3B0-039160ED9B05}"/>
              </a:ext>
            </a:extLst>
          </p:cNvPr>
          <p:cNvSpPr txBox="1"/>
          <p:nvPr/>
        </p:nvSpPr>
        <p:spPr>
          <a:xfrm>
            <a:off x="2087880" y="1554480"/>
            <a:ext cx="82600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Lack of smoothness can lead to very rich dynamics</a:t>
            </a:r>
          </a:p>
          <a:p>
            <a:endParaRPr lang="en-US" sz="2800" dirty="0">
              <a:solidFill>
                <a:srgbClr val="0070C0"/>
              </a:solidFill>
            </a:endParaRPr>
          </a:p>
          <a:p>
            <a:endParaRPr lang="en-US" sz="2800" dirty="0">
              <a:solidFill>
                <a:srgbClr val="0070C0"/>
              </a:solidFill>
            </a:endParaRPr>
          </a:p>
          <a:p>
            <a:r>
              <a:rPr lang="en-US" sz="2800" dirty="0">
                <a:solidFill>
                  <a:srgbClr val="0070C0"/>
                </a:solidFill>
              </a:rPr>
              <a:t>Partly explains the great expressivity of a deep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739040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4170A0-F6EC-FAB9-67F9-061F491D7CD4}"/>
              </a:ext>
            </a:extLst>
          </p:cNvPr>
          <p:cNvSpPr txBox="1"/>
          <p:nvPr/>
        </p:nvSpPr>
        <p:spPr>
          <a:xfrm>
            <a:off x="771896" y="478971"/>
            <a:ext cx="104740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Case Study :  Feed forward NN: One-d smoothed sigmoid map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3CD542-6E66-034C-A13D-8A99DD194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69" y="1847257"/>
            <a:ext cx="11872687" cy="4406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A93330-C999-86E7-8DB2-723204866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100" y="3382735"/>
            <a:ext cx="7543800" cy="469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9863E1-9EE0-72F3-3911-5CD8E3A3746A}"/>
              </a:ext>
            </a:extLst>
          </p:cNvPr>
          <p:cNvSpPr txBox="1"/>
          <p:nvPr/>
        </p:nvSpPr>
        <p:spPr>
          <a:xfrm>
            <a:off x="4223657" y="2641600"/>
            <a:ext cx="2598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Smoothed to: </a:t>
            </a:r>
          </a:p>
        </p:txBody>
      </p:sp>
      <p:pic>
        <p:nvPicPr>
          <p:cNvPr id="10" name="Picture 9" descr="A graph of a function&#10;&#10;Description automatically generated">
            <a:extLst>
              <a:ext uri="{FF2B5EF4-FFF2-40B4-BE49-F238E27FC236}">
                <a16:creationId xmlns:a16="http://schemas.microsoft.com/office/drawing/2014/main" id="{571D7096-7B78-B898-2868-A46315622C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3455" y="4038985"/>
            <a:ext cx="4181002" cy="27752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A8AF8D-5F73-AC83-C47D-FD07BE6F67FA}"/>
              </a:ext>
            </a:extLst>
          </p:cNvPr>
          <p:cNvSpPr txBox="1"/>
          <p:nvPr/>
        </p:nvSpPr>
        <p:spPr>
          <a:xfrm>
            <a:off x="6096000" y="4397829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= 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26B377-46D1-6C71-4B36-83C9F5B9A88B}"/>
              </a:ext>
            </a:extLst>
          </p:cNvPr>
          <p:cNvSpPr txBox="1"/>
          <p:nvPr/>
        </p:nvSpPr>
        <p:spPr>
          <a:xfrm>
            <a:off x="5275942" y="5029200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= 5</a:t>
            </a:r>
          </a:p>
        </p:txBody>
      </p:sp>
    </p:spTree>
    <p:extLst>
      <p:ext uri="{BB962C8B-B14F-4D97-AF65-F5344CB8AC3E}">
        <p14:creationId xmlns:p14="http://schemas.microsoft.com/office/powerpoint/2010/main" val="1796739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D652DB-5B79-DF36-4303-A700767C85C2}"/>
              </a:ext>
            </a:extLst>
          </p:cNvPr>
          <p:cNvSpPr txBox="1"/>
          <p:nvPr/>
        </p:nvSpPr>
        <p:spPr>
          <a:xfrm>
            <a:off x="1529276" y="253341"/>
            <a:ext cx="9616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Omega-limit sets as a function of smoothing     (when a = 0.8)</a:t>
            </a:r>
          </a:p>
        </p:txBody>
      </p:sp>
      <p:pic>
        <p:nvPicPr>
          <p:cNvPr id="6" name="Picture 5" descr="A black line on a white background&#10;&#10;Description automatically generated">
            <a:extLst>
              <a:ext uri="{FF2B5EF4-FFF2-40B4-BE49-F238E27FC236}">
                <a16:creationId xmlns:a16="http://schemas.microsoft.com/office/drawing/2014/main" id="{C896C479-5DBB-C1E8-5019-8A9EF991C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094" y="1060450"/>
            <a:ext cx="3600450" cy="2698794"/>
          </a:xfrm>
          <a:prstGeom prst="rect">
            <a:avLst/>
          </a:prstGeom>
        </p:spPr>
      </p:pic>
      <p:pic>
        <p:nvPicPr>
          <p:cNvPr id="8" name="Picture 7" descr="A graph of a graph with a line&#10;&#10;Description automatically generated with medium confidence">
            <a:extLst>
              <a:ext uri="{FF2B5EF4-FFF2-40B4-BE49-F238E27FC236}">
                <a16:creationId xmlns:a16="http://schemas.microsoft.com/office/drawing/2014/main" id="{C635E804-15DF-EA11-7D1E-B55A76E7F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197" y="1125723"/>
            <a:ext cx="3600450" cy="2698793"/>
          </a:xfrm>
          <a:prstGeom prst="rect">
            <a:avLst/>
          </a:prstGeom>
        </p:spPr>
      </p:pic>
      <p:pic>
        <p:nvPicPr>
          <p:cNvPr id="10" name="Picture 9" descr="A graph of a graph showing a wave&#10;&#10;Description automatically generated with medium confidence">
            <a:extLst>
              <a:ext uri="{FF2B5EF4-FFF2-40B4-BE49-F238E27FC236}">
                <a16:creationId xmlns:a16="http://schemas.microsoft.com/office/drawing/2014/main" id="{63F6E58C-6ACE-70C3-0988-8C53E896D8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4457" y="1125723"/>
            <a:ext cx="3600450" cy="2698794"/>
          </a:xfrm>
          <a:prstGeom prst="rect">
            <a:avLst/>
          </a:prstGeom>
        </p:spPr>
      </p:pic>
      <p:pic>
        <p:nvPicPr>
          <p:cNvPr id="13" name="Picture 12" descr="A graph of a graph showing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468731FD-2BAE-50AF-E8C1-A716E7040B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5894" y="4006187"/>
            <a:ext cx="3702050" cy="2774950"/>
          </a:xfrm>
          <a:prstGeom prst="rect">
            <a:avLst/>
          </a:prstGeom>
        </p:spPr>
      </p:pic>
      <p:pic>
        <p:nvPicPr>
          <p:cNvPr id="15" name="Picture 14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9122638A-CDE3-378B-5C5E-DD1DB32285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0422" y="4106696"/>
            <a:ext cx="3600452" cy="26987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22984-0C6B-7CC0-22EE-24D1AAF9CCE3}"/>
              </a:ext>
            </a:extLst>
          </p:cNvPr>
          <p:cNvSpPr txBox="1"/>
          <p:nvPr/>
        </p:nvSpPr>
        <p:spPr>
          <a:xfrm>
            <a:off x="1596571" y="871563"/>
            <a:ext cx="1306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=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713534-4E02-3EC3-CD34-A8095DF0F545}"/>
              </a:ext>
            </a:extLst>
          </p:cNvPr>
          <p:cNvSpPr txBox="1"/>
          <p:nvPr/>
        </p:nvSpPr>
        <p:spPr>
          <a:xfrm>
            <a:off x="5609773" y="893337"/>
            <a:ext cx="1306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= 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DA6102-C7FD-3A0A-EC5B-163D4E0DF71B}"/>
              </a:ext>
            </a:extLst>
          </p:cNvPr>
          <p:cNvSpPr txBox="1"/>
          <p:nvPr/>
        </p:nvSpPr>
        <p:spPr>
          <a:xfrm>
            <a:off x="9434287" y="871567"/>
            <a:ext cx="1306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= 10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1B753E-1526-AD11-FA2C-270A9976C3E8}"/>
              </a:ext>
            </a:extLst>
          </p:cNvPr>
          <p:cNvSpPr txBox="1"/>
          <p:nvPr/>
        </p:nvSpPr>
        <p:spPr>
          <a:xfrm>
            <a:off x="3817259" y="3832479"/>
            <a:ext cx="1306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= 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7DD409-1E59-81E0-670C-18B1315CA9AC}"/>
              </a:ext>
            </a:extLst>
          </p:cNvPr>
          <p:cNvSpPr txBox="1"/>
          <p:nvPr/>
        </p:nvSpPr>
        <p:spPr>
          <a:xfrm>
            <a:off x="7692570" y="3905051"/>
            <a:ext cx="1306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= 1000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48F01A-7E41-E13D-8321-459C7B885C70}"/>
              </a:ext>
            </a:extLst>
          </p:cNvPr>
          <p:cNvSpPr txBox="1"/>
          <p:nvPr/>
        </p:nvSpPr>
        <p:spPr>
          <a:xfrm>
            <a:off x="9498645" y="3830924"/>
            <a:ext cx="1837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Border collision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12D781F-6892-E82A-20FF-E0DA6285C62F}"/>
              </a:ext>
            </a:extLst>
          </p:cNvPr>
          <p:cNvCxnSpPr>
            <a:cxnSpLocks/>
          </p:cNvCxnSpPr>
          <p:nvPr/>
        </p:nvCxnSpPr>
        <p:spPr>
          <a:xfrm flipH="1">
            <a:off x="8171544" y="4077668"/>
            <a:ext cx="1204687" cy="68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317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pic>
        <p:nvPicPr>
          <p:cNvPr id="2" name="Picture 1" descr="A graph of a graph showing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06B1242C-E140-E410-7F90-E4AAF9C64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0656" y="43787"/>
            <a:ext cx="4782445" cy="35847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DCFEC9-73EC-55DB-E7C3-23F555682BD9}"/>
              </a:ext>
            </a:extLst>
          </p:cNvPr>
          <p:cNvSpPr txBox="1"/>
          <p:nvPr/>
        </p:nvSpPr>
        <p:spPr>
          <a:xfrm>
            <a:off x="1828800" y="319559"/>
            <a:ext cx="602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Conclusions from the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7FCBA0-6294-0BB4-7AE8-8B39A9659D23}"/>
                  </a:ext>
                </a:extLst>
              </p:cNvPr>
              <p:cNvSpPr txBox="1"/>
              <p:nvPr/>
            </p:nvSpPr>
            <p:spPr>
              <a:xfrm>
                <a:off x="624115" y="2772227"/>
                <a:ext cx="10392228" cy="4255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Consider 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{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a,b,c</a:t>
                </a:r>
                <a:r>
                  <a:rPr lang="en-US" sz="2400" dirty="0">
                    <a:solidFill>
                      <a:srgbClr val="FF0000"/>
                    </a:solidFill>
                  </a:rPr>
                  <a:t>}  to be </a:t>
                </a:r>
                <a:r>
                  <a:rPr lang="en-US" sz="2400" dirty="0">
                    <a:solidFill>
                      <a:srgbClr val="7030A0"/>
                    </a:solidFill>
                  </a:rPr>
                  <a:t>trainable parameters</a:t>
                </a:r>
              </a:p>
              <a:p>
                <a:endParaRPr lang="en-US" sz="2400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Only in the case of c = 1 is dependence on the training smooth and predictable using back propagation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Sensitive parameter dependence can make training </a:t>
                </a:r>
                <a:r>
                  <a:rPr lang="en-US" sz="2400" dirty="0">
                    <a:solidFill>
                      <a:srgbClr val="0070C0"/>
                    </a:solidFill>
                  </a:rPr>
                  <a:t>difficult close to bifurcation points     b</a:t>
                </a:r>
                <a:r>
                  <a:rPr lang="en-US" sz="2400" baseline="30000" dirty="0">
                    <a:solidFill>
                      <a:srgbClr val="0070C0"/>
                    </a:solidFill>
                  </a:rPr>
                  <a:t>* 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dirty="0"/>
                  <a:t>giving a loss function changing  as 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1/</m:t>
                    </m:r>
                    <m:rad>
                      <m:radPr>
                        <m:degHide m:val="on"/>
                        <m:ctrlPr>
                          <a:rPr lang="en-GB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GB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GB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GB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rad>
                  </m:oMath>
                </a14:m>
                <a:endParaRPr lang="en-US" sz="2400" dirty="0">
                  <a:solidFill>
                    <a:srgbClr val="0070C0"/>
                  </a:solidFill>
                </a:endParaRPr>
              </a:p>
              <a:p>
                <a:r>
                  <a:rPr lang="en-US" sz="2400" dirty="0">
                    <a:solidFill>
                      <a:srgbClr val="0070C0"/>
                    </a:solidFill>
                  </a:rPr>
                  <a:t>      </a:t>
                </a:r>
                <a:r>
                  <a:rPr lang="en-US" sz="2400" dirty="0"/>
                  <a:t>in the smoothed case and </a:t>
                </a:r>
                <a:r>
                  <a:rPr lang="en-US" sz="2400" dirty="0">
                    <a:solidFill>
                      <a:srgbClr val="7030A0"/>
                    </a:solidFill>
                  </a:rPr>
                  <a:t>period adding</a:t>
                </a:r>
                <a:r>
                  <a:rPr lang="en-US" sz="2400" dirty="0"/>
                  <a:t> at the border collision.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                                  But </a:t>
                </a:r>
                <a:r>
                  <a:rPr lang="en-US" sz="2800" dirty="0">
                    <a:solidFill>
                      <a:srgbClr val="0070C0"/>
                    </a:solidFill>
                  </a:rPr>
                  <a:t>allows great expressivity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7FCBA0-6294-0BB4-7AE8-8B39A9659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15" y="2772227"/>
                <a:ext cx="10392228" cy="4255011"/>
              </a:xfrm>
              <a:prstGeom prst="rect">
                <a:avLst/>
              </a:prstGeom>
              <a:blipFill>
                <a:blip r:embed="rId5"/>
                <a:stretch>
                  <a:fillRect l="-976" t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CE104C6-8776-9573-BCA1-6D7EB2C3F469}"/>
              </a:ext>
            </a:extLst>
          </p:cNvPr>
          <p:cNvSpPr txBox="1"/>
          <p:nvPr/>
        </p:nvSpPr>
        <p:spPr>
          <a:xfrm>
            <a:off x="551543" y="1088572"/>
            <a:ext cx="76490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High gradient</a:t>
            </a:r>
            <a:r>
              <a:rPr lang="en-US" sz="2400" dirty="0"/>
              <a:t> of the tanh function leads to </a:t>
            </a:r>
            <a:r>
              <a:rPr lang="en-US" sz="2400" dirty="0">
                <a:solidFill>
                  <a:srgbClr val="0070C0"/>
                </a:solidFill>
              </a:rPr>
              <a:t>chaotic </a:t>
            </a:r>
            <a:r>
              <a:rPr lang="en-US" sz="2400" dirty="0" err="1">
                <a:solidFill>
                  <a:srgbClr val="0070C0"/>
                </a:solidFill>
              </a:rPr>
              <a:t>behaviour</a:t>
            </a:r>
            <a:r>
              <a:rPr lang="en-US" sz="2400" dirty="0">
                <a:solidFill>
                  <a:srgbClr val="0070C0"/>
                </a:solidFill>
              </a:rPr>
              <a:t> in certain cases</a:t>
            </a:r>
            <a:r>
              <a:rPr lang="en-US" sz="2400" dirty="0"/>
              <a:t>. Hard to define a loss function and dependence of the loss function on the input/parameters in this case </a:t>
            </a:r>
          </a:p>
        </p:txBody>
      </p:sp>
    </p:spTree>
    <p:extLst>
      <p:ext uri="{BB962C8B-B14F-4D97-AF65-F5344CB8AC3E}">
        <p14:creationId xmlns:p14="http://schemas.microsoft.com/office/powerpoint/2010/main" val="5273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AEBC0-BDCE-9310-9784-DFDB53766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438BC2-3EE7-21E8-8E31-0C2CA48061C8}"/>
              </a:ext>
            </a:extLst>
          </p:cNvPr>
          <p:cNvSpPr/>
          <p:nvPr/>
        </p:nvSpPr>
        <p:spPr>
          <a:xfrm>
            <a:off x="-19494" y="-562100"/>
            <a:ext cx="13720980" cy="2171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CE5235-FB20-31B7-0AF1-B3DCBBF1D346}"/>
              </a:ext>
            </a:extLst>
          </p:cNvPr>
          <p:cNvSpPr/>
          <p:nvPr/>
        </p:nvSpPr>
        <p:spPr>
          <a:xfrm>
            <a:off x="-19494" y="47501"/>
            <a:ext cx="2772202" cy="855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CF96CD52-AA23-0A70-8A4D-865A24961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8" y="6120143"/>
            <a:ext cx="1676397" cy="6919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A6A3B00-0A76-0305-1830-73E72E66DE24}"/>
              </a:ext>
            </a:extLst>
          </p:cNvPr>
          <p:cNvSpPr/>
          <p:nvPr/>
        </p:nvSpPr>
        <p:spPr>
          <a:xfrm>
            <a:off x="2672907" y="4917045"/>
            <a:ext cx="13720980" cy="36226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C6A4F354-8104-F57F-94B6-C7BD0E809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3525" y="5658333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9E7859-7F31-E7C3-9682-9C16B2980CBD}"/>
              </a:ext>
            </a:extLst>
          </p:cNvPr>
          <p:cNvSpPr txBox="1"/>
          <p:nvPr/>
        </p:nvSpPr>
        <p:spPr>
          <a:xfrm>
            <a:off x="1401288" y="60960"/>
            <a:ext cx="9937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Neural ODES [Chen et. al] :  The </a:t>
            </a:r>
            <a:r>
              <a:rPr lang="en-US" sz="2800" dirty="0" err="1">
                <a:solidFill>
                  <a:srgbClr val="0070C0"/>
                </a:solidFill>
              </a:rPr>
              <a:t>ResNET</a:t>
            </a:r>
            <a:r>
              <a:rPr lang="en-US" sz="2800" dirty="0">
                <a:solidFill>
                  <a:srgbClr val="0070C0"/>
                </a:solidFill>
              </a:rPr>
              <a:t> architecture as a flow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19A7FD-5FC4-5415-F267-F30ADA895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900" y="879268"/>
            <a:ext cx="7124700" cy="990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D7C63E-059B-2B19-0B2E-D2F0AD86E754}"/>
                  </a:ext>
                </a:extLst>
              </p:cNvPr>
              <p:cNvSpPr txBox="1"/>
              <p:nvPr/>
            </p:nvSpPr>
            <p:spPr>
              <a:xfrm>
                <a:off x="1401288" y="1911928"/>
                <a:ext cx="81383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</a:rPr>
                  <a:t>Let  t =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GB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D7C63E-059B-2B19-0B2E-D2F0AD86E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288" y="1911928"/>
                <a:ext cx="8138312" cy="461665"/>
              </a:xfrm>
              <a:prstGeom prst="rect">
                <a:avLst/>
              </a:prstGeom>
              <a:blipFill>
                <a:blip r:embed="rId5"/>
                <a:stretch>
                  <a:fillRect l="-1246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8E8DE0FF-B1F7-4437-0FD7-E676BCB193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8300" y="2658091"/>
            <a:ext cx="7401300" cy="9915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411811-3354-0C05-9ED0-033041ED9628}"/>
                  </a:ext>
                </a:extLst>
              </p:cNvPr>
              <p:cNvSpPr txBox="1"/>
              <p:nvPr/>
            </p:nvSpPr>
            <p:spPr>
              <a:xfrm>
                <a:off x="1258784" y="3871356"/>
                <a:ext cx="219693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→0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411811-3354-0C05-9ED0-033041ED9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784" y="3871356"/>
                <a:ext cx="2196935" cy="461665"/>
              </a:xfrm>
              <a:prstGeom prst="rect">
                <a:avLst/>
              </a:prstGeom>
              <a:blipFill>
                <a:blip r:embed="rId7"/>
                <a:stretch>
                  <a:fillRect l="-400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49815AF-3CB7-CE7F-3CFB-DF28D1BF95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4675" y="4499216"/>
            <a:ext cx="6219948" cy="11409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B9A003-AF0C-BBE2-E257-A1FA59F66847}"/>
                  </a:ext>
                </a:extLst>
              </p:cNvPr>
              <p:cNvSpPr txBox="1"/>
              <p:nvPr/>
            </p:nvSpPr>
            <p:spPr>
              <a:xfrm>
                <a:off x="2414899" y="5978732"/>
                <a:ext cx="75484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7030A0"/>
                    </a:solidFill>
                  </a:rPr>
                  <a:t>Neural ODE</a:t>
                </a:r>
                <a:r>
                  <a:rPr lang="en-US" sz="2800" dirty="0"/>
                  <a:t>.      </a:t>
                </a:r>
                <a:r>
                  <a:rPr lang="en-US" sz="2400" dirty="0"/>
                  <a:t>Input: x(0).   Output:  x(T),     T  =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B9A003-AF0C-BBE2-E257-A1FA59F66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899" y="5978732"/>
                <a:ext cx="7548497" cy="523220"/>
              </a:xfrm>
              <a:prstGeom prst="rect">
                <a:avLst/>
              </a:prstGeom>
              <a:blipFill>
                <a:blip r:embed="rId9"/>
                <a:stretch>
                  <a:fillRect l="-1681" t="-11628" b="-3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7AB7FB8-9378-F85B-65EC-A9DAC3960212}"/>
              </a:ext>
            </a:extLst>
          </p:cNvPr>
          <p:cNvSpPr/>
          <p:nvPr/>
        </p:nvSpPr>
        <p:spPr>
          <a:xfrm>
            <a:off x="2209800" y="4413320"/>
            <a:ext cx="7894320" cy="12677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67117FC-F510-1D57-1D0F-CE6F2679ECD6}"/>
              </a:ext>
            </a:extLst>
          </p:cNvPr>
          <p:cNvSpPr/>
          <p:nvPr/>
        </p:nvSpPr>
        <p:spPr>
          <a:xfrm>
            <a:off x="2286000" y="744328"/>
            <a:ext cx="7894320" cy="11571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3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logo for a university&#10;&#10;Description automatically generated">
            <a:extLst>
              <a:ext uri="{FF2B5EF4-FFF2-40B4-BE49-F238E27FC236}">
                <a16:creationId xmlns:a16="http://schemas.microsoft.com/office/drawing/2014/main" id="{7BE572AB-F2C6-8921-4FAE-F36CB208B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525" y="5658333"/>
            <a:ext cx="1676398" cy="1185332"/>
          </a:xfrm>
          <a:prstGeom prst="rect">
            <a:avLst/>
          </a:pr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D1866-EA75-7AD6-6593-A8236F875505}"/>
              </a:ext>
            </a:extLst>
          </p:cNvPr>
          <p:cNvSpPr txBox="1"/>
          <p:nvPr/>
        </p:nvSpPr>
        <p:spPr>
          <a:xfrm>
            <a:off x="572493" y="2071316"/>
            <a:ext cx="6713552" cy="41191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Idea </a:t>
            </a:r>
            <a:r>
              <a:rPr lang="en-US" sz="2200" dirty="0">
                <a:solidFill>
                  <a:srgbClr val="0070C0"/>
                </a:solidFill>
              </a:rPr>
              <a:t>[Chen et. al.]: 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Replace the NN by solving the Neural ODE using an ODE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     solver </a:t>
            </a:r>
            <a:r>
              <a:rPr lang="en-US" sz="2200" dirty="0" err="1"/>
              <a:t>eg.</a:t>
            </a:r>
            <a:r>
              <a:rPr lang="en-US" sz="2200" dirty="0"/>
              <a:t> RK4, Adam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Training now becomes a question of finding  the functions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     A(t), b(t), c(t)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Advantages in memory efficiency and back propagation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This a problem in optimal control theory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843AAF-0871-A9B4-F331-7B76A4F28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227" y="1415996"/>
            <a:ext cx="4146047" cy="4277668"/>
          </a:xfrm>
          <a:prstGeom prst="rect">
            <a:avLst/>
          </a:prstGeom>
        </p:spPr>
      </p:pic>
      <p:pic>
        <p:nvPicPr>
          <p:cNvPr id="5" name="Picture 4" descr="A number with dots and lines&#10;&#10;Description automatically generated">
            <a:extLst>
              <a:ext uri="{FF2B5EF4-FFF2-40B4-BE49-F238E27FC236}">
                <a16:creationId xmlns:a16="http://schemas.microsoft.com/office/drawing/2014/main" id="{BF19D0C5-D12E-8663-429E-8273A6B66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71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CE493-E45A-2230-C263-6B3503AEF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48521A-F830-26C2-07C2-1CDD7A9900D6}"/>
              </a:ext>
            </a:extLst>
          </p:cNvPr>
          <p:cNvSpPr/>
          <p:nvPr/>
        </p:nvSpPr>
        <p:spPr>
          <a:xfrm>
            <a:off x="1719252" y="1947553"/>
            <a:ext cx="7496000" cy="1481447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874BCF-288F-6D4C-E2C6-7B158EE59321}"/>
              </a:ext>
            </a:extLst>
          </p:cNvPr>
          <p:cNvSpPr txBox="1"/>
          <p:nvPr/>
        </p:nvSpPr>
        <p:spPr>
          <a:xfrm>
            <a:off x="973777" y="546265"/>
            <a:ext cx="9892145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Training such a ‘Neural ODE’.  [Chen et. al 19], [</a:t>
            </a:r>
            <a:r>
              <a:rPr lang="en-US" sz="2800" dirty="0" err="1">
                <a:solidFill>
                  <a:srgbClr val="0070C0"/>
                </a:solidFill>
              </a:rPr>
              <a:t>Pontryagin</a:t>
            </a:r>
            <a:r>
              <a:rPr lang="en-US" sz="2800" dirty="0">
                <a:solidFill>
                  <a:srgbClr val="0070C0"/>
                </a:solidFill>
              </a:rPr>
              <a:t> 62]</a:t>
            </a:r>
          </a:p>
          <a:p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7030A0"/>
                </a:solidFill>
              </a:rPr>
              <a:t>Consider the parametrized Neural ODE</a:t>
            </a: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dirty="0"/>
          </a:p>
        </p:txBody>
      </p:sp>
      <p:pic>
        <p:nvPicPr>
          <p:cNvPr id="2" name="Picture 1" descr="A number with dots and lines&#10;&#10;Description automatically generated">
            <a:extLst>
              <a:ext uri="{FF2B5EF4-FFF2-40B4-BE49-F238E27FC236}">
                <a16:creationId xmlns:a16="http://schemas.microsoft.com/office/drawing/2014/main" id="{3F2CD5C2-ACBE-FE53-F587-3C288FD74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3" name="Picture 2" descr="A logo for a university&#10;&#10;Description automatically generated">
            <a:extLst>
              <a:ext uri="{FF2B5EF4-FFF2-40B4-BE49-F238E27FC236}">
                <a16:creationId xmlns:a16="http://schemas.microsoft.com/office/drawing/2014/main" id="{7B5F9C4A-D24B-3DF3-AA91-9D548E403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3525" y="5658333"/>
            <a:ext cx="1676398" cy="11853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45003D-7D36-E186-AB16-BB49A342F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6635" y="2157100"/>
            <a:ext cx="6743700" cy="95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CBAE68-0FF2-9436-C4D7-BA9F443EE4E4}"/>
              </a:ext>
            </a:extLst>
          </p:cNvPr>
          <p:cNvSpPr txBox="1"/>
          <p:nvPr/>
        </p:nvSpPr>
        <p:spPr>
          <a:xfrm>
            <a:off x="1334739" y="3657601"/>
            <a:ext cx="7772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Compute solution using an ODE solver</a:t>
            </a:r>
          </a:p>
          <a:p>
            <a:endParaRPr lang="en-US" sz="2800" dirty="0">
              <a:solidFill>
                <a:srgbClr val="7030A0"/>
              </a:solidFill>
            </a:endParaRPr>
          </a:p>
          <a:p>
            <a:r>
              <a:rPr lang="en-US" sz="2800" dirty="0">
                <a:solidFill>
                  <a:srgbClr val="7030A0"/>
                </a:solidFill>
              </a:rPr>
              <a:t>Loss function</a:t>
            </a:r>
            <a:r>
              <a:rPr lang="en-US" sz="2800" dirty="0"/>
              <a:t>   </a:t>
            </a:r>
            <a:r>
              <a:rPr lang="en-US" sz="2400" dirty="0"/>
              <a:t>L( . 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9071A9-0E77-D7AE-4AFA-BF234DD14C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772" y="5147538"/>
            <a:ext cx="7772400" cy="133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62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4CF4D-6033-6975-3FA0-353B8FE20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E2E7160A-8AB9-A777-A690-62A2D949A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8973A789-3BDF-227E-6642-9802C0179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F1C6867-5736-70B6-B172-464DE30DBDAD}"/>
                  </a:ext>
                </a:extLst>
              </p:cNvPr>
              <p:cNvSpPr txBox="1"/>
              <p:nvPr/>
            </p:nvSpPr>
            <p:spPr>
              <a:xfrm>
                <a:off x="439387" y="522515"/>
                <a:ext cx="10782795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</a:rPr>
                  <a:t>To train the neural net to optimize L we need to find how it changes with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GB" sz="24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Results from classical control theory (and data assimilation) allow us to do this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b="1" dirty="0"/>
                  <a:t>Step 1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Define </a:t>
                </a:r>
                <a:r>
                  <a:rPr lang="en-US" sz="2400" dirty="0">
                    <a:solidFill>
                      <a:srgbClr val="0070C0"/>
                    </a:solidFill>
                  </a:rPr>
                  <a:t>adjoint</a:t>
                </a:r>
                <a:r>
                  <a:rPr lang="en-US" sz="2400" dirty="0"/>
                  <a:t>                                                                      then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F1C6867-5736-70B6-B172-464DE30DB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87" y="522515"/>
                <a:ext cx="10782795" cy="3693319"/>
              </a:xfrm>
              <a:prstGeom prst="rect">
                <a:avLst/>
              </a:prstGeom>
              <a:blipFill>
                <a:blip r:embed="rId4"/>
                <a:stretch>
                  <a:fillRect l="-941" t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6D2AA1C-CF18-AAC2-2ED2-814310E0F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1164" y="3479060"/>
            <a:ext cx="3149600" cy="469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4AB50C-D0A7-D1A1-7E70-2BFE4FFDF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1379" y="4401542"/>
            <a:ext cx="3441700" cy="952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FA2FE4-D821-F6FB-8C08-A4250CF63FCB}"/>
              </a:ext>
            </a:extLst>
          </p:cNvPr>
          <p:cNvSpPr txBox="1"/>
          <p:nvPr/>
        </p:nvSpPr>
        <p:spPr>
          <a:xfrm>
            <a:off x="546266" y="5695713"/>
            <a:ext cx="9927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Compute a(t) using an ODE solver ‘backwards’ starting from z(T)</a:t>
            </a:r>
          </a:p>
        </p:txBody>
      </p:sp>
    </p:spTree>
    <p:extLst>
      <p:ext uri="{BB962C8B-B14F-4D97-AF65-F5344CB8AC3E}">
        <p14:creationId xmlns:p14="http://schemas.microsoft.com/office/powerpoint/2010/main" val="3279955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8D050-98F1-849E-1AA3-0D1E94838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9155290-F1E3-7129-E602-992692261433}"/>
              </a:ext>
            </a:extLst>
          </p:cNvPr>
          <p:cNvSpPr/>
          <p:nvPr/>
        </p:nvSpPr>
        <p:spPr>
          <a:xfrm>
            <a:off x="1567543" y="1959429"/>
            <a:ext cx="7778338" cy="199505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40025717-6B4B-A1B0-D4A3-127927685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09984A43-E57B-DD79-54DF-E93D90ECC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29FF7A-27F0-DC64-48A2-53EAF6B7990D}"/>
              </a:ext>
            </a:extLst>
          </p:cNvPr>
          <p:cNvSpPr txBox="1"/>
          <p:nvPr/>
        </p:nvSpPr>
        <p:spPr>
          <a:xfrm>
            <a:off x="1211283" y="498764"/>
            <a:ext cx="107234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Step 2</a:t>
            </a:r>
          </a:p>
          <a:p>
            <a:endParaRPr lang="en-US" sz="2400" b="1" dirty="0"/>
          </a:p>
          <a:p>
            <a:r>
              <a:rPr lang="en-US" sz="2400" dirty="0"/>
              <a:t>Compute the gradient of L by solving a third ODE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b="1" dirty="0"/>
          </a:p>
          <a:p>
            <a:r>
              <a:rPr lang="en-US" sz="2400" b="1" dirty="0"/>
              <a:t>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0AB768-666B-5E5C-ECF3-37A7EDB1B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2531" y="2323114"/>
            <a:ext cx="6629400" cy="1143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37BE7E-3558-7978-A119-0E7F78CEF665}"/>
                  </a:ext>
                </a:extLst>
              </p:cNvPr>
              <p:cNvSpPr txBox="1"/>
              <p:nvPr/>
            </p:nvSpPr>
            <p:spPr>
              <a:xfrm>
                <a:off x="914400" y="4453247"/>
                <a:ext cx="857398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</a:rPr>
                  <a:t>Can then train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to optimize L using gradient descent</a:t>
                </a:r>
              </a:p>
              <a:p>
                <a:endParaRPr lang="en-US" sz="2400" dirty="0">
                  <a:solidFill>
                    <a:srgbClr val="0070C0"/>
                  </a:solidFill>
                </a:endParaRPr>
              </a:p>
              <a:p>
                <a:r>
                  <a:rPr lang="en-US" sz="2400" dirty="0">
                    <a:solidFill>
                      <a:srgbClr val="0070C0"/>
                    </a:solidFill>
                  </a:rPr>
                  <a:t>[Chen et. al.] implement this using an adaptive Adam solver.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37BE7E-3558-7978-A119-0E7F78CEF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453247"/>
                <a:ext cx="8573984" cy="1200329"/>
              </a:xfrm>
              <a:prstGeom prst="rect">
                <a:avLst/>
              </a:prstGeom>
              <a:blipFill>
                <a:blip r:embed="rId5"/>
                <a:stretch>
                  <a:fillRect l="-1185" t="-4211" b="-1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1296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EB719-0091-A16C-DB00-66246F8CE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D4FC67-62B1-CAD9-171A-056D46CDA754}"/>
                  </a:ext>
                </a:extLst>
              </p:cNvPr>
              <p:cNvSpPr txBox="1"/>
              <p:nvPr/>
            </p:nvSpPr>
            <p:spPr>
              <a:xfrm>
                <a:off x="712519" y="495597"/>
                <a:ext cx="12302441" cy="6090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7030A0"/>
                    </a:solidFill>
                  </a:rPr>
                  <a:t>What can a Neural ODE be trained to do? </a:t>
                </a:r>
                <a:r>
                  <a:rPr lang="en-US" sz="2800" dirty="0">
                    <a:solidFill>
                      <a:srgbClr val="FF0000"/>
                    </a:solidFill>
                  </a:rPr>
                  <a:t>Homeomorphism Theorem</a:t>
                </a:r>
              </a:p>
              <a:p>
                <a:endParaRPr lang="en-US" sz="2800" dirty="0">
                  <a:solidFill>
                    <a:srgbClr val="7030A0"/>
                  </a:solidFill>
                </a:endParaRPr>
              </a:p>
              <a:p>
                <a:r>
                  <a:rPr lang="en-US" sz="2400" dirty="0"/>
                  <a:t>Classical Neural ODEs take the form of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dh/dt = f(</a:t>
                </a:r>
                <a:r>
                  <a:rPr lang="en-US" sz="2400" dirty="0" err="1"/>
                  <a:t>h,t</a:t>
                </a:r>
                <a:r>
                  <a:rPr lang="en-US" sz="2400" dirty="0"/>
                  <a:t>,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)    where f is a Lipschitz function constant L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Want to train this so that we have the map.  F: h(0)             h(T)</a:t>
                </a:r>
              </a:p>
              <a:p>
                <a:endParaRPr lang="en-US" sz="2400" dirty="0">
                  <a:solidFill>
                    <a:srgbClr val="7030A0"/>
                  </a:solidFill>
                </a:endParaRPr>
              </a:p>
              <a:p>
                <a:endParaRPr lang="en-US" sz="2400" dirty="0">
                  <a:solidFill>
                    <a:srgbClr val="7030A0"/>
                  </a:solidFill>
                </a:endParaRPr>
              </a:p>
              <a:p>
                <a:r>
                  <a:rPr lang="en-US" sz="2400" b="1" dirty="0">
                    <a:solidFill>
                      <a:srgbClr val="0070C0"/>
                    </a:solidFill>
                  </a:rPr>
                  <a:t>Theorem</a:t>
                </a:r>
                <a:r>
                  <a:rPr lang="en-US" sz="2400" dirty="0">
                    <a:solidFill>
                      <a:srgbClr val="0070C0"/>
                    </a:solidFill>
                  </a:rPr>
                  <a:t>  </a:t>
                </a:r>
                <a:r>
                  <a:rPr lang="en-US" sz="2400" i="1" dirty="0">
                    <a:solidFill>
                      <a:srgbClr val="0070C0"/>
                    </a:solidFill>
                  </a:rPr>
                  <a:t>If f is Lipschitz than F is continuous</a:t>
                </a:r>
              </a:p>
              <a:p>
                <a:endParaRPr lang="en-US" sz="2400" i="1" dirty="0">
                  <a:solidFill>
                    <a:srgbClr val="0070C0"/>
                  </a:solidFill>
                </a:endParaRPr>
              </a:p>
              <a:p>
                <a:r>
                  <a:rPr lang="en-US" sz="2400" i="1" dirty="0"/>
                  <a:t>Proof  </a:t>
                </a:r>
                <a:r>
                  <a:rPr lang="en-US" sz="2400" dirty="0"/>
                  <a:t>Let F: u(0)      u(T) and F: v(0)       v(T),         z(t) = u(t) – v(t)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 </a:t>
                </a:r>
                <a:r>
                  <a:rPr lang="en-US" sz="2400" dirty="0" err="1"/>
                  <a:t>dz</a:t>
                </a:r>
                <a:r>
                  <a:rPr lang="en-US" sz="2400" dirty="0"/>
                  <a:t>/dt = f(</a:t>
                </a:r>
                <a:r>
                  <a:rPr lang="en-US" sz="2400" dirty="0" err="1"/>
                  <a:t>u,t</a:t>
                </a:r>
                <a:r>
                  <a:rPr lang="en-US" sz="2400" dirty="0"/>
                  <a:t>) – f(</a:t>
                </a:r>
                <a:r>
                  <a:rPr lang="en-US" sz="2400" dirty="0" err="1"/>
                  <a:t>v,t</a:t>
                </a:r>
                <a:r>
                  <a:rPr lang="en-US" sz="2400" dirty="0"/>
                  <a:t>) &lt; |f(</a:t>
                </a:r>
                <a:r>
                  <a:rPr lang="en-US" sz="2400" dirty="0" err="1"/>
                  <a:t>u,t</a:t>
                </a:r>
                <a:r>
                  <a:rPr lang="en-US" sz="2400" dirty="0"/>
                  <a:t>) – f(</a:t>
                </a:r>
                <a:r>
                  <a:rPr lang="en-US" sz="2400" dirty="0" err="1"/>
                  <a:t>v,t</a:t>
                </a:r>
                <a:r>
                  <a:rPr lang="en-US" sz="2400" dirty="0"/>
                  <a:t>)| &lt; L |u – v|.  Therefore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                                 |u(T) – v(T)| &lt;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𝐿𝑡</m:t>
                        </m:r>
                      </m:sup>
                    </m:sSup>
                  </m:oMath>
                </a14:m>
                <a:r>
                  <a:rPr lang="en-US" sz="2400" dirty="0"/>
                  <a:t> |u(0) – v(0)|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D4FC67-62B1-CAD9-171A-056D46CDA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19" y="495597"/>
                <a:ext cx="12302441" cy="6090835"/>
              </a:xfrm>
              <a:prstGeom prst="rect">
                <a:avLst/>
              </a:prstGeom>
              <a:blipFill>
                <a:blip r:embed="rId2"/>
                <a:stretch>
                  <a:fillRect l="-1032" t="-832" b="-2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F03A87F-F8CA-7DAF-0E1E-BF2D3C0861DD}"/>
              </a:ext>
            </a:extLst>
          </p:cNvPr>
          <p:cNvCxnSpPr/>
          <p:nvPr/>
        </p:nvCxnSpPr>
        <p:spPr>
          <a:xfrm>
            <a:off x="7420893" y="3025237"/>
            <a:ext cx="5181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number with dots and lines&#10;&#10;Description automatically generated">
            <a:extLst>
              <a:ext uri="{FF2B5EF4-FFF2-40B4-BE49-F238E27FC236}">
                <a16:creationId xmlns:a16="http://schemas.microsoft.com/office/drawing/2014/main" id="{F8479F14-3A6F-86A8-D48C-096250BAF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12" y="6060994"/>
            <a:ext cx="1676397" cy="691950"/>
          </a:xfrm>
          <a:prstGeom prst="rect">
            <a:avLst/>
          </a:prstGeom>
        </p:spPr>
      </p:pic>
      <p:pic>
        <p:nvPicPr>
          <p:cNvPr id="7" name="Picture 6" descr="A logo for a university&#10;&#10;Description automatically generated">
            <a:extLst>
              <a:ext uri="{FF2B5EF4-FFF2-40B4-BE49-F238E27FC236}">
                <a16:creationId xmlns:a16="http://schemas.microsoft.com/office/drawing/2014/main" id="{07F5FF9F-23E0-1395-C9FF-7B0CA5526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3525" y="5658333"/>
            <a:ext cx="1676398" cy="1185332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A8473D3-9748-BBAB-CD33-564DF95E7722}"/>
              </a:ext>
            </a:extLst>
          </p:cNvPr>
          <p:cNvCxnSpPr>
            <a:cxnSpLocks/>
          </p:cNvCxnSpPr>
          <p:nvPr/>
        </p:nvCxnSpPr>
        <p:spPr>
          <a:xfrm>
            <a:off x="5291251" y="4873829"/>
            <a:ext cx="2901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F737E6-7882-9C1E-E994-187D67B2DF88}"/>
              </a:ext>
            </a:extLst>
          </p:cNvPr>
          <p:cNvCxnSpPr>
            <a:cxnSpLocks/>
          </p:cNvCxnSpPr>
          <p:nvPr/>
        </p:nvCxnSpPr>
        <p:spPr>
          <a:xfrm>
            <a:off x="2961710" y="4907477"/>
            <a:ext cx="2901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447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04DE12-723D-A557-B137-7BEB3CC909FB}"/>
              </a:ext>
            </a:extLst>
          </p:cNvPr>
          <p:cNvSpPr txBox="1"/>
          <p:nvPr/>
        </p:nvSpPr>
        <p:spPr>
          <a:xfrm>
            <a:off x="1484416" y="558140"/>
            <a:ext cx="1008215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Some papers/books to look at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Chen et. al., </a:t>
            </a:r>
            <a:r>
              <a:rPr lang="en-US" sz="2400" i="1" dirty="0"/>
              <a:t>Neural Ordinary Differential Equations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Matlab</a:t>
            </a:r>
            <a:r>
              <a:rPr lang="en-US" sz="2400" dirty="0"/>
              <a:t> and Simulink</a:t>
            </a:r>
            <a:r>
              <a:rPr lang="en-US" sz="2400" i="1" dirty="0"/>
              <a:t>, Dynamical System Modelling Using Neural 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 Bernardo et. al., </a:t>
            </a:r>
            <a:r>
              <a:rPr lang="en-US" sz="2400" i="1" dirty="0"/>
              <a:t>Piecewise smooth dynamical systems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Brunton, </a:t>
            </a:r>
            <a:r>
              <a:rPr lang="en-US" sz="2400" dirty="0" err="1"/>
              <a:t>Kutz</a:t>
            </a:r>
            <a:r>
              <a:rPr lang="en-US" sz="2400" dirty="0"/>
              <a:t> et. al, </a:t>
            </a:r>
            <a:r>
              <a:rPr lang="en-US" sz="2400" i="1" dirty="0"/>
              <a:t>Discovering governing equations from data by sparse identification of nonlinear dynamical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Ashwin et. al. </a:t>
            </a:r>
            <a:r>
              <a:rPr lang="en-US" sz="2400" i="1" dirty="0"/>
              <a:t>RNNS</a:t>
            </a:r>
          </a:p>
          <a:p>
            <a:endParaRPr lang="en-US" dirty="0"/>
          </a:p>
        </p:txBody>
      </p:sp>
      <p:pic>
        <p:nvPicPr>
          <p:cNvPr id="2" name="Picture 1" descr="A number with dots and lines&#10;&#10;Description automatically generated">
            <a:extLst>
              <a:ext uri="{FF2B5EF4-FFF2-40B4-BE49-F238E27FC236}">
                <a16:creationId xmlns:a16="http://schemas.microsoft.com/office/drawing/2014/main" id="{A8F38F7B-DCCE-A548-172E-7B1967156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3" name="Picture 2" descr="A logo for a university&#10;&#10;Description automatically generated">
            <a:extLst>
              <a:ext uri="{FF2B5EF4-FFF2-40B4-BE49-F238E27FC236}">
                <a16:creationId xmlns:a16="http://schemas.microsoft.com/office/drawing/2014/main" id="{AAC3D15E-D0AF-11A6-85EB-7C39927C5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936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F9828-60E0-AF7B-DCCD-4A98DB487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E886DDDE-D616-5A6B-22DE-C5111E11E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EFD0CF64-F02C-7E9B-FDAA-53FFAA7B8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DE5819-CF08-D1E3-3670-6AE88E00DA92}"/>
              </a:ext>
            </a:extLst>
          </p:cNvPr>
          <p:cNvSpPr txBox="1"/>
          <p:nvPr/>
        </p:nvSpPr>
        <p:spPr>
          <a:xfrm>
            <a:off x="1448790" y="736270"/>
            <a:ext cx="103315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Conclusion: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Topology of the input data is the topology of the output data </a:t>
            </a:r>
          </a:p>
        </p:txBody>
      </p:sp>
    </p:spTree>
    <p:extLst>
      <p:ext uri="{BB962C8B-B14F-4D97-AF65-F5344CB8AC3E}">
        <p14:creationId xmlns:p14="http://schemas.microsoft.com/office/powerpoint/2010/main" val="1565291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FB833-AD6B-65CA-9EF2-2B9DD9C6D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number with dots and lines&#10;&#10;Description automatically generated">
            <a:extLst>
              <a:ext uri="{FF2B5EF4-FFF2-40B4-BE49-F238E27FC236}">
                <a16:creationId xmlns:a16="http://schemas.microsoft.com/office/drawing/2014/main" id="{4906BCE4-D6C5-30F5-D4D6-C8481DEF4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3" name="Picture 2" descr="A logo for a university&#10;&#10;Description automatically generated">
            <a:extLst>
              <a:ext uri="{FF2B5EF4-FFF2-40B4-BE49-F238E27FC236}">
                <a16:creationId xmlns:a16="http://schemas.microsoft.com/office/drawing/2014/main" id="{A36B3412-2B89-FD40-C5D0-BBC734013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2A76E1-FE28-5C92-4886-51133C612883}"/>
              </a:ext>
            </a:extLst>
          </p:cNvPr>
          <p:cNvSpPr txBox="1"/>
          <p:nvPr/>
        </p:nvSpPr>
        <p:spPr>
          <a:xfrm>
            <a:off x="1406897" y="424487"/>
            <a:ext cx="99126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Example: Want to train a Neural ODE to separate data </a:t>
            </a:r>
          </a:p>
          <a:p>
            <a:r>
              <a:rPr lang="en-US" sz="2800" dirty="0" err="1">
                <a:solidFill>
                  <a:srgbClr val="0070C0"/>
                </a:solidFill>
              </a:rPr>
              <a:t>eg.</a:t>
            </a:r>
            <a:r>
              <a:rPr lang="en-US" sz="2800" dirty="0">
                <a:solidFill>
                  <a:srgbClr val="0070C0"/>
                </a:solidFill>
              </a:rPr>
              <a:t> dogs and cats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EB1D6C4-3CE6-88D3-B887-017117F5B7B5}"/>
              </a:ext>
            </a:extLst>
          </p:cNvPr>
          <p:cNvSpPr/>
          <p:nvPr/>
        </p:nvSpPr>
        <p:spPr>
          <a:xfrm>
            <a:off x="2042160" y="3413760"/>
            <a:ext cx="960120" cy="838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119755C-2956-9801-A86E-459EC77BE93E}"/>
              </a:ext>
            </a:extLst>
          </p:cNvPr>
          <p:cNvSpPr/>
          <p:nvPr/>
        </p:nvSpPr>
        <p:spPr>
          <a:xfrm>
            <a:off x="3002280" y="2289154"/>
            <a:ext cx="960120" cy="838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og with its tongue out&#10;&#10;Description automatically generated">
            <a:extLst>
              <a:ext uri="{FF2B5EF4-FFF2-40B4-BE49-F238E27FC236}">
                <a16:creationId xmlns:a16="http://schemas.microsoft.com/office/drawing/2014/main" id="{6C93C34F-1729-D204-2835-36DB4CBE6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880" y="2708254"/>
            <a:ext cx="827776" cy="83819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FB8706-C2A7-4913-F8C2-89C7FD1132A6}"/>
              </a:ext>
            </a:extLst>
          </p:cNvPr>
          <p:cNvCxnSpPr/>
          <p:nvPr/>
        </p:nvCxnSpPr>
        <p:spPr>
          <a:xfrm>
            <a:off x="3520440" y="2708254"/>
            <a:ext cx="2758440" cy="32450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at lying down looking at the camera&#10;&#10;Description automatically generated">
            <a:extLst>
              <a:ext uri="{FF2B5EF4-FFF2-40B4-BE49-F238E27FC236}">
                <a16:creationId xmlns:a16="http://schemas.microsoft.com/office/drawing/2014/main" id="{C1B57EC9-CACE-2A1F-7D5B-E6670F9E2E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892" y="3892997"/>
            <a:ext cx="1081112" cy="71792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A74CBA9-1846-3DE4-C71F-35F560005452}"/>
              </a:ext>
            </a:extLst>
          </p:cNvPr>
          <p:cNvCxnSpPr/>
          <p:nvPr/>
        </p:nvCxnSpPr>
        <p:spPr>
          <a:xfrm>
            <a:off x="2453640" y="3881734"/>
            <a:ext cx="2758440" cy="32450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BF2076C-1E83-7E34-948A-29E9AD96F0BC}"/>
              </a:ext>
            </a:extLst>
          </p:cNvPr>
          <p:cNvSpPr txBox="1"/>
          <p:nvPr/>
        </p:nvSpPr>
        <p:spPr>
          <a:xfrm>
            <a:off x="8122920" y="3127353"/>
            <a:ext cx="3749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Can resolve this topology with a Neural ODE</a:t>
            </a:r>
          </a:p>
        </p:txBody>
      </p:sp>
    </p:spTree>
    <p:extLst>
      <p:ext uri="{BB962C8B-B14F-4D97-AF65-F5344CB8AC3E}">
        <p14:creationId xmlns:p14="http://schemas.microsoft.com/office/powerpoint/2010/main" val="3247682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C5514-1D18-8050-736E-C2C122AD1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number with dots and lines&#10;&#10;Description automatically generated">
            <a:extLst>
              <a:ext uri="{FF2B5EF4-FFF2-40B4-BE49-F238E27FC236}">
                <a16:creationId xmlns:a16="http://schemas.microsoft.com/office/drawing/2014/main" id="{0BDE5488-A53B-4B80-8D2B-36FB9608A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3" name="Picture 2" descr="A logo for a university&#10;&#10;Description automatically generated">
            <a:extLst>
              <a:ext uri="{FF2B5EF4-FFF2-40B4-BE49-F238E27FC236}">
                <a16:creationId xmlns:a16="http://schemas.microsoft.com/office/drawing/2014/main" id="{B42DC9D4-1D65-99FC-11A1-A14303BE4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pic>
        <p:nvPicPr>
          <p:cNvPr id="4" name="Picture 3" descr="A dog with its tongue out&#10;&#10;Description automatically generated">
            <a:extLst>
              <a:ext uri="{FF2B5EF4-FFF2-40B4-BE49-F238E27FC236}">
                <a16:creationId xmlns:a16="http://schemas.microsoft.com/office/drawing/2014/main" id="{C121E42B-22E5-A7A4-4CD7-13C8BC1906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160" y="1732894"/>
            <a:ext cx="827776" cy="838199"/>
          </a:xfrm>
          <a:prstGeom prst="rect">
            <a:avLst/>
          </a:prstGeom>
        </p:spPr>
      </p:pic>
      <p:pic>
        <p:nvPicPr>
          <p:cNvPr id="5" name="Picture 4" descr="A cat lying down looking at the camera&#10;&#10;Description automatically generated">
            <a:extLst>
              <a:ext uri="{FF2B5EF4-FFF2-40B4-BE49-F238E27FC236}">
                <a16:creationId xmlns:a16="http://schemas.microsoft.com/office/drawing/2014/main" id="{FCFBFBF8-7EE7-B9D9-7CD5-3C4225A87E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604" y="3550920"/>
            <a:ext cx="1081112" cy="71792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2070B1F-96B3-FB1D-2691-40C7E896D72B}"/>
              </a:ext>
            </a:extLst>
          </p:cNvPr>
          <p:cNvSpPr/>
          <p:nvPr/>
        </p:nvSpPr>
        <p:spPr>
          <a:xfrm>
            <a:off x="2834640" y="1112520"/>
            <a:ext cx="3992880" cy="361188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A884E7B-BB5A-C570-AFDA-DC519BCE6708}"/>
              </a:ext>
            </a:extLst>
          </p:cNvPr>
          <p:cNvSpPr/>
          <p:nvPr/>
        </p:nvSpPr>
        <p:spPr>
          <a:xfrm>
            <a:off x="3549841" y="2362200"/>
            <a:ext cx="1433639" cy="13258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AFDF03-F162-3FD7-836A-C54F9D5C8D3B}"/>
              </a:ext>
            </a:extLst>
          </p:cNvPr>
          <p:cNvSpPr txBox="1"/>
          <p:nvPr/>
        </p:nvSpPr>
        <p:spPr>
          <a:xfrm>
            <a:off x="1356360" y="182880"/>
            <a:ext cx="9135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But this data topology cannot be resolved into two points using a smooth Neural 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955A7-E1FC-55E7-8BB3-B909C9E338CF}"/>
              </a:ext>
            </a:extLst>
          </p:cNvPr>
          <p:cNvSpPr txBox="1"/>
          <p:nvPr/>
        </p:nvSpPr>
        <p:spPr>
          <a:xfrm>
            <a:off x="1463040" y="5401073"/>
            <a:ext cx="8656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Have to either use a MAP or a non-Lipshitz Neural OD</a:t>
            </a:r>
            <a:r>
              <a:rPr lang="en-US" sz="2400" dirty="0">
                <a:solidFill>
                  <a:srgbClr val="0070C0"/>
                </a:solidFill>
              </a:rPr>
              <a:t>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86D834-0619-D00C-8066-88B517F184C7}"/>
              </a:ext>
            </a:extLst>
          </p:cNvPr>
          <p:cNvCxnSpPr/>
          <p:nvPr/>
        </p:nvCxnSpPr>
        <p:spPr>
          <a:xfrm flipV="1">
            <a:off x="5989320" y="2209800"/>
            <a:ext cx="2880360" cy="36129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6E39345-3CF7-9217-5C0A-F781A64FCBF0}"/>
              </a:ext>
            </a:extLst>
          </p:cNvPr>
          <p:cNvCxnSpPr>
            <a:cxnSpLocks/>
          </p:cNvCxnSpPr>
          <p:nvPr/>
        </p:nvCxnSpPr>
        <p:spPr>
          <a:xfrm>
            <a:off x="4511040" y="3093720"/>
            <a:ext cx="3870960" cy="89916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&quot;No&quot; Symbol 14">
            <a:extLst>
              <a:ext uri="{FF2B5EF4-FFF2-40B4-BE49-F238E27FC236}">
                <a16:creationId xmlns:a16="http://schemas.microsoft.com/office/drawing/2014/main" id="{186E2AAF-D995-B1D5-558F-0CBB5F064737}"/>
              </a:ext>
            </a:extLst>
          </p:cNvPr>
          <p:cNvSpPr/>
          <p:nvPr/>
        </p:nvSpPr>
        <p:spPr>
          <a:xfrm>
            <a:off x="6461760" y="3139440"/>
            <a:ext cx="914400" cy="914400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21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67FD3-2DB0-8668-2C9A-0091A5C21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number with dots and lines&#10;&#10;Description automatically generated">
            <a:extLst>
              <a:ext uri="{FF2B5EF4-FFF2-40B4-BE49-F238E27FC236}">
                <a16:creationId xmlns:a16="http://schemas.microsoft.com/office/drawing/2014/main" id="{90D41DB7-0FA8-09B1-285F-9DE644452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DC152A9-B3C9-3CBB-57C1-37B689941C51}"/>
              </a:ext>
            </a:extLst>
          </p:cNvPr>
          <p:cNvSpPr/>
          <p:nvPr/>
        </p:nvSpPr>
        <p:spPr>
          <a:xfrm>
            <a:off x="1554480" y="5005028"/>
            <a:ext cx="9113520" cy="124688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logo for a university&#10;&#10;Description automatically generated">
            <a:extLst>
              <a:ext uri="{FF2B5EF4-FFF2-40B4-BE49-F238E27FC236}">
                <a16:creationId xmlns:a16="http://schemas.microsoft.com/office/drawing/2014/main" id="{B9F79B8E-2297-AF1B-6D3F-5CF463313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5647" y="5838216"/>
            <a:ext cx="1676398" cy="1185332"/>
          </a:xfrm>
          <a:prstGeom prst="rect">
            <a:avLst/>
          </a:prstGeom>
        </p:spPr>
      </p:pic>
      <p:pic>
        <p:nvPicPr>
          <p:cNvPr id="4" name="Picture 3" descr="A dog with its tongue out&#10;&#10;Description automatically generated">
            <a:extLst>
              <a:ext uri="{FF2B5EF4-FFF2-40B4-BE49-F238E27FC236}">
                <a16:creationId xmlns:a16="http://schemas.microsoft.com/office/drawing/2014/main" id="{66230CEE-EB3E-1B65-F7F7-56F66EF47D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160" y="1732894"/>
            <a:ext cx="827776" cy="838199"/>
          </a:xfrm>
          <a:prstGeom prst="rect">
            <a:avLst/>
          </a:prstGeom>
        </p:spPr>
      </p:pic>
      <p:pic>
        <p:nvPicPr>
          <p:cNvPr id="5" name="Picture 4" descr="A cat lying down looking at the camera&#10;&#10;Description automatically generated">
            <a:extLst>
              <a:ext uri="{FF2B5EF4-FFF2-40B4-BE49-F238E27FC236}">
                <a16:creationId xmlns:a16="http://schemas.microsoft.com/office/drawing/2014/main" id="{2FDD7445-EC48-4F2A-A4F9-52408DE229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604" y="3550920"/>
            <a:ext cx="1081112" cy="71792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F40FFBA-A2E9-BB3C-EDEE-8DECB4FA85C4}"/>
              </a:ext>
            </a:extLst>
          </p:cNvPr>
          <p:cNvSpPr/>
          <p:nvPr/>
        </p:nvSpPr>
        <p:spPr>
          <a:xfrm>
            <a:off x="2834640" y="1112520"/>
            <a:ext cx="3992880" cy="361188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18787B-2DA9-E069-CBCB-59F28042DC13}"/>
              </a:ext>
            </a:extLst>
          </p:cNvPr>
          <p:cNvSpPr/>
          <p:nvPr/>
        </p:nvSpPr>
        <p:spPr>
          <a:xfrm>
            <a:off x="3549841" y="2362200"/>
            <a:ext cx="1433639" cy="13258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20C8D2-88CF-7E9C-50A5-64FF57611411}"/>
              </a:ext>
            </a:extLst>
          </p:cNvPr>
          <p:cNvSpPr txBox="1"/>
          <p:nvPr/>
        </p:nvSpPr>
        <p:spPr>
          <a:xfrm>
            <a:off x="1356360" y="182880"/>
            <a:ext cx="9135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data topology </a:t>
            </a:r>
            <a:r>
              <a:rPr lang="en-US" sz="2400" dirty="0">
                <a:solidFill>
                  <a:srgbClr val="0070C0"/>
                </a:solidFill>
              </a:rPr>
              <a:t>CAN</a:t>
            </a:r>
            <a:r>
              <a:rPr lang="en-US" sz="2400" dirty="0"/>
              <a:t> be resolved using a non-smooth Neural ODE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99A81A-E805-3D61-EDB4-2C708093A36B}"/>
              </a:ext>
            </a:extLst>
          </p:cNvPr>
          <p:cNvCxnSpPr/>
          <p:nvPr/>
        </p:nvCxnSpPr>
        <p:spPr>
          <a:xfrm>
            <a:off x="2316480" y="3002280"/>
            <a:ext cx="1920240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44AFB215-7BD8-1D2A-0276-3D6E37B0EA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8319" y="5329910"/>
            <a:ext cx="8612887" cy="63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41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19E64-9BBD-EC71-3917-ACAF418E7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number with dots and lines&#10;&#10;Description automatically generated">
            <a:extLst>
              <a:ext uri="{FF2B5EF4-FFF2-40B4-BE49-F238E27FC236}">
                <a16:creationId xmlns:a16="http://schemas.microsoft.com/office/drawing/2014/main" id="{C56A6B99-ECB4-B2DC-3257-67C5959E5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3" name="Picture 2" descr="A logo for a university&#10;&#10;Description automatically generated">
            <a:extLst>
              <a:ext uri="{FF2B5EF4-FFF2-40B4-BE49-F238E27FC236}">
                <a16:creationId xmlns:a16="http://schemas.microsoft.com/office/drawing/2014/main" id="{AC60BD44-B9A2-DAF5-C1FB-3E850EA3F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4" name="Block Arc 3">
            <a:extLst>
              <a:ext uri="{FF2B5EF4-FFF2-40B4-BE49-F238E27FC236}">
                <a16:creationId xmlns:a16="http://schemas.microsoft.com/office/drawing/2014/main" id="{0A40EF1C-53C3-3CBA-1043-3EFAC8ED14B3}"/>
              </a:ext>
            </a:extLst>
          </p:cNvPr>
          <p:cNvSpPr/>
          <p:nvPr/>
        </p:nvSpPr>
        <p:spPr>
          <a:xfrm>
            <a:off x="2956560" y="1684020"/>
            <a:ext cx="5227320" cy="3489960"/>
          </a:xfrm>
          <a:prstGeom prst="blockArc">
            <a:avLst>
              <a:gd name="adj1" fmla="val 14996782"/>
              <a:gd name="adj2" fmla="val 5775598"/>
              <a:gd name="adj3" fmla="val 6089"/>
            </a:avLst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CEF5E5-F82C-508E-AA19-F3A58D80ADBB}"/>
              </a:ext>
            </a:extLst>
          </p:cNvPr>
          <p:cNvSpPr/>
          <p:nvPr/>
        </p:nvSpPr>
        <p:spPr>
          <a:xfrm>
            <a:off x="5181600" y="3124200"/>
            <a:ext cx="579120" cy="5029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at lying down looking at the camera&#10;&#10;Description automatically generated">
            <a:extLst>
              <a:ext uri="{FF2B5EF4-FFF2-40B4-BE49-F238E27FC236}">
                <a16:creationId xmlns:a16="http://schemas.microsoft.com/office/drawing/2014/main" id="{F1E03207-8AB1-0EFB-1554-AD2795044E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491" y="3897630"/>
            <a:ext cx="757338" cy="502920"/>
          </a:xfrm>
          <a:prstGeom prst="rect">
            <a:avLst/>
          </a:prstGeom>
        </p:spPr>
      </p:pic>
      <p:pic>
        <p:nvPicPr>
          <p:cNvPr id="7" name="Picture 6" descr="A dog with its tongue out&#10;&#10;Description automatically generated">
            <a:extLst>
              <a:ext uri="{FF2B5EF4-FFF2-40B4-BE49-F238E27FC236}">
                <a16:creationId xmlns:a16="http://schemas.microsoft.com/office/drawing/2014/main" id="{21C82AA8-DCE0-0C4B-4FC4-7F21B2559B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664" y="3009900"/>
            <a:ext cx="827776" cy="838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B39C32-8DFB-120F-7079-F2318000CCDD}"/>
              </a:ext>
            </a:extLst>
          </p:cNvPr>
          <p:cNvSpPr txBox="1"/>
          <p:nvPr/>
        </p:nvSpPr>
        <p:spPr>
          <a:xfrm>
            <a:off x="2514600" y="5684520"/>
            <a:ext cx="7147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Question: How do we train these systems?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FD3CA4-7541-AA01-3254-A4CC7A6610BD}"/>
              </a:ext>
            </a:extLst>
          </p:cNvPr>
          <p:cNvSpPr txBox="1"/>
          <p:nvPr/>
        </p:nvSpPr>
        <p:spPr>
          <a:xfrm>
            <a:off x="1203960" y="441960"/>
            <a:ext cx="9433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Discontinuous flow breaks the topology and allows data separation</a:t>
            </a:r>
          </a:p>
        </p:txBody>
      </p:sp>
    </p:spTree>
    <p:extLst>
      <p:ext uri="{BB962C8B-B14F-4D97-AF65-F5344CB8AC3E}">
        <p14:creationId xmlns:p14="http://schemas.microsoft.com/office/powerpoint/2010/main" val="315729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6B9017-7D62-DAE1-3559-5BE6042EE38A}"/>
              </a:ext>
            </a:extLst>
          </p:cNvPr>
          <p:cNvSpPr txBox="1"/>
          <p:nvPr/>
        </p:nvSpPr>
        <p:spPr>
          <a:xfrm>
            <a:off x="297675" y="510639"/>
            <a:ext cx="1199328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Dynamical systems defined by Neural Nets and </a:t>
            </a:r>
            <a:r>
              <a:rPr lang="en-US" sz="2800" dirty="0">
                <a:solidFill>
                  <a:srgbClr val="FF0000"/>
                </a:solidFill>
              </a:rPr>
              <a:t>learning dynamics from data</a:t>
            </a:r>
          </a:p>
          <a:p>
            <a:endParaRPr lang="en-US" sz="2800" dirty="0"/>
          </a:p>
          <a:p>
            <a:endParaRPr lang="en-US" dirty="0"/>
          </a:p>
          <a:p>
            <a:r>
              <a:rPr lang="en-US" sz="2400" dirty="0">
                <a:solidFill>
                  <a:srgbClr val="0070C0"/>
                </a:solidFill>
              </a:rPr>
              <a:t>Original DS: </a:t>
            </a:r>
            <a:endParaRPr lang="en-US" dirty="0">
              <a:solidFill>
                <a:srgbClr val="0070C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72379-B7EE-238A-CEDE-63C32A419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665" y="1495254"/>
            <a:ext cx="2019300" cy="952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F9838E-D84C-383F-47AC-C68306E45FB7}"/>
              </a:ext>
            </a:extLst>
          </p:cNvPr>
          <p:cNvSpPr txBox="1"/>
          <p:nvPr/>
        </p:nvSpPr>
        <p:spPr>
          <a:xfrm>
            <a:off x="344384" y="3429000"/>
            <a:ext cx="61484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solidFill>
                  <a:srgbClr val="0070C0"/>
                </a:solidFill>
              </a:rPr>
              <a:t>Train:</a:t>
            </a:r>
            <a:r>
              <a:rPr lang="en-US" sz="2400" dirty="0"/>
              <a:t>  a NN to </a:t>
            </a:r>
            <a:r>
              <a:rPr lang="en-US" sz="2400" dirty="0">
                <a:solidFill>
                  <a:srgbClr val="0070C0"/>
                </a:solidFill>
              </a:rPr>
              <a:t>approximate this dynamics via: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C9FE13-FC11-3FD5-2F99-56C2783D20C7}"/>
              </a:ext>
            </a:extLst>
          </p:cNvPr>
          <p:cNvSpPr txBox="1"/>
          <p:nvPr/>
        </p:nvSpPr>
        <p:spPr>
          <a:xfrm>
            <a:off x="1669671" y="5928360"/>
            <a:ext cx="9943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Also (and confusingly) called a Neural ODE </a:t>
            </a:r>
            <a:r>
              <a:rPr lang="en-US" sz="2800" dirty="0" err="1">
                <a:solidFill>
                  <a:srgbClr val="7030A0"/>
                </a:solidFill>
              </a:rPr>
              <a:t>eg.</a:t>
            </a:r>
            <a:r>
              <a:rPr lang="en-US" sz="2800" dirty="0">
                <a:solidFill>
                  <a:srgbClr val="7030A0"/>
                </a:solidFill>
              </a:rPr>
              <a:t> by </a:t>
            </a:r>
            <a:r>
              <a:rPr lang="en-US" sz="2800" dirty="0" err="1">
                <a:solidFill>
                  <a:srgbClr val="7030A0"/>
                </a:solidFill>
              </a:rPr>
              <a:t>Matlab</a:t>
            </a:r>
            <a:endParaRPr lang="en-US" sz="2800" dirty="0">
              <a:solidFill>
                <a:srgbClr val="7030A0"/>
              </a:solidFill>
            </a:endParaRPr>
          </a:p>
        </p:txBody>
      </p:sp>
      <p:pic>
        <p:nvPicPr>
          <p:cNvPr id="2" name="Picture 1" descr="A number with dots and lines&#10;&#10;Description automatically generated">
            <a:extLst>
              <a:ext uri="{FF2B5EF4-FFF2-40B4-BE49-F238E27FC236}">
                <a16:creationId xmlns:a16="http://schemas.microsoft.com/office/drawing/2014/main" id="{C862B3A2-6658-99FC-3911-1BEF3AD27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3" name="Picture 2" descr="A logo for a university&#10;&#10;Description automatically generated">
            <a:extLst>
              <a:ext uri="{FF2B5EF4-FFF2-40B4-BE49-F238E27FC236}">
                <a16:creationId xmlns:a16="http://schemas.microsoft.com/office/drawing/2014/main" id="{85AB7B7D-ED82-56B0-2FF1-219EA13BA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602" y="5723448"/>
            <a:ext cx="1676398" cy="11853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C3A5FC-0534-FE91-1ACA-64FD60842FEA}"/>
              </a:ext>
            </a:extLst>
          </p:cNvPr>
          <p:cNvSpPr txBox="1"/>
          <p:nvPr/>
        </p:nvSpPr>
        <p:spPr>
          <a:xfrm>
            <a:off x="382977" y="3250872"/>
            <a:ext cx="3337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Data points: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4C5985-A89D-6FC3-C1DE-EA54000035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9741" y="1819613"/>
            <a:ext cx="1371600" cy="368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1440B6-5665-D882-C948-26BE51643B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4838" y="3119038"/>
            <a:ext cx="6311900" cy="469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962110-A261-B3C4-079E-43FB6A7932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9100" y="4829051"/>
            <a:ext cx="62738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652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DB0745-0E1D-7E44-B82A-F52A5CCEB406}"/>
              </a:ext>
            </a:extLst>
          </p:cNvPr>
          <p:cNvSpPr txBox="1"/>
          <p:nvPr/>
        </p:nvSpPr>
        <p:spPr>
          <a:xfrm>
            <a:off x="1270660" y="546265"/>
            <a:ext cx="903158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Big literature on these systems</a:t>
            </a:r>
          </a:p>
          <a:p>
            <a:endParaRPr lang="en-US" sz="2400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Ptolemaic model </a:t>
            </a:r>
            <a:r>
              <a:rPr lang="en-US" sz="2400" dirty="0"/>
              <a:t>of the solar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Standard learning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Echo State Networks, Reservoir networks</a:t>
            </a:r>
          </a:p>
          <a:p>
            <a:r>
              <a:rPr lang="en-US" sz="2400" dirty="0"/>
              <a:t>     Especially good for chaotic dynamics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070C0"/>
                </a:solidFill>
              </a:rPr>
              <a:t>SiNDY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approach (</a:t>
            </a:r>
            <a:r>
              <a:rPr lang="en-US" sz="2400" dirty="0" err="1"/>
              <a:t>Kutze</a:t>
            </a:r>
            <a:r>
              <a:rPr lang="en-US" sz="2400" dirty="0"/>
              <a:t>) using a very careful choice of RHS (can even work from video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 descr="A logo for a university&#10;&#10;Description automatically generated">
            <a:extLst>
              <a:ext uri="{FF2B5EF4-FFF2-40B4-BE49-F238E27FC236}">
                <a16:creationId xmlns:a16="http://schemas.microsoft.com/office/drawing/2014/main" id="{811DBCE7-9157-375F-767D-E10FBFCC6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08C8211-FC1B-2388-E752-1244CC146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222" y="198120"/>
            <a:ext cx="4613783" cy="466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number with dots and lines&#10;&#10;Description automatically generated">
            <a:extLst>
              <a:ext uri="{FF2B5EF4-FFF2-40B4-BE49-F238E27FC236}">
                <a16:creationId xmlns:a16="http://schemas.microsoft.com/office/drawing/2014/main" id="{70582EE2-3EB5-5501-2978-679AEDE38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47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001F75C-7331-21B7-0CFA-3929385BEE07}"/>
              </a:ext>
            </a:extLst>
          </p:cNvPr>
          <p:cNvSpPr/>
          <p:nvPr/>
        </p:nvSpPr>
        <p:spPr>
          <a:xfrm>
            <a:off x="3336965" y="1389413"/>
            <a:ext cx="6477000" cy="2719449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58C9EF-9519-0382-8028-319956BB83C6}"/>
              </a:ext>
            </a:extLst>
          </p:cNvPr>
          <p:cNvSpPr txBox="1"/>
          <p:nvPr/>
        </p:nvSpPr>
        <p:spPr>
          <a:xfrm>
            <a:off x="1645920" y="487680"/>
            <a:ext cx="86974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Training such a ‘Neural ODE’.  I [From </a:t>
            </a:r>
            <a:r>
              <a:rPr lang="en-US" sz="2800" dirty="0" err="1">
                <a:solidFill>
                  <a:srgbClr val="7030A0"/>
                </a:solidFill>
              </a:rPr>
              <a:t>MatLab</a:t>
            </a:r>
            <a:r>
              <a:rPr lang="en-US" sz="2800" dirty="0">
                <a:solidFill>
                  <a:srgbClr val="7030A0"/>
                </a:solidFill>
              </a:rPr>
              <a:t> website]</a:t>
            </a:r>
          </a:p>
          <a:p>
            <a:endParaRPr lang="en-US" sz="2800" dirty="0">
              <a:solidFill>
                <a:srgbClr val="7030A0"/>
              </a:solidFill>
            </a:endParaRPr>
          </a:p>
          <a:p>
            <a:r>
              <a:rPr lang="en-US" sz="2800" dirty="0">
                <a:solidFill>
                  <a:srgbClr val="0070C0"/>
                </a:solidFill>
              </a:rPr>
              <a:t>Example: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4322C9-DEBF-5607-B8DE-A426C4443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038" y="1522681"/>
            <a:ext cx="4965700" cy="2387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E42AF7-100E-8168-3E8B-F1D5E433755B}"/>
              </a:ext>
            </a:extLst>
          </p:cNvPr>
          <p:cNvSpPr txBox="1"/>
          <p:nvPr/>
        </p:nvSpPr>
        <p:spPr>
          <a:xfrm>
            <a:off x="1246909" y="4762005"/>
            <a:ext cx="733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Neural ODE: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35AF44-B571-AD73-C9DD-A07F76EC6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545" y="4520290"/>
            <a:ext cx="7772400" cy="8210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689677-F7E7-CA65-3DB0-7D45982A710C}"/>
              </a:ext>
            </a:extLst>
          </p:cNvPr>
          <p:cNvSpPr txBox="1"/>
          <p:nvPr/>
        </p:nvSpPr>
        <p:spPr>
          <a:xfrm>
            <a:off x="1365662" y="5961413"/>
            <a:ext cx="831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Solve: using RK45</a:t>
            </a:r>
          </a:p>
        </p:txBody>
      </p:sp>
    </p:spTree>
    <p:extLst>
      <p:ext uri="{BB962C8B-B14F-4D97-AF65-F5344CB8AC3E}">
        <p14:creationId xmlns:p14="http://schemas.microsoft.com/office/powerpoint/2010/main" val="2254249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6859B-BA0D-0A9F-8931-C3167F3BE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07D78D95-B6B8-98F2-D509-DA090435C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DC281982-573F-D377-AC82-0B4CE9A90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pic>
        <p:nvPicPr>
          <p:cNvPr id="3" name="Picture 2" descr="A graph of a spiral&#10;&#10;Description automatically generated">
            <a:extLst>
              <a:ext uri="{FF2B5EF4-FFF2-40B4-BE49-F238E27FC236}">
                <a16:creationId xmlns:a16="http://schemas.microsoft.com/office/drawing/2014/main" id="{DA4437B2-9B89-E2A4-94EE-67038921E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906" y="914400"/>
            <a:ext cx="7404100" cy="5549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FE539B-B235-3043-016F-262936FF4B1F}"/>
              </a:ext>
            </a:extLst>
          </p:cNvPr>
          <p:cNvSpPr txBox="1"/>
          <p:nvPr/>
        </p:nvSpPr>
        <p:spPr>
          <a:xfrm>
            <a:off x="1719252" y="142504"/>
            <a:ext cx="9643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       Training trajectory starting from:    x(0) = [2,0], t = [0,15], 2000 points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C03C0C-40E0-85B0-475A-B9A2DED32F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7732" y="3103457"/>
            <a:ext cx="2956979" cy="82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55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453C9-A009-AC33-301D-8EB2EE1CD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6BD5AAF-6589-F023-2706-C9284685341E}"/>
              </a:ext>
            </a:extLst>
          </p:cNvPr>
          <p:cNvSpPr/>
          <p:nvPr/>
        </p:nvSpPr>
        <p:spPr>
          <a:xfrm>
            <a:off x="3146961" y="1175657"/>
            <a:ext cx="5937662" cy="156754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EF05AC3E-465E-4079-776A-C3478EA3F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B85C47DB-1939-63A8-46A0-111D64130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6BD1F47-C833-0AA0-D9F6-C9BCB868EBD9}"/>
                  </a:ext>
                </a:extLst>
              </p:cNvPr>
              <p:cNvSpPr txBox="1"/>
              <p:nvPr/>
            </p:nvSpPr>
            <p:spPr>
              <a:xfrm>
                <a:off x="1719252" y="498764"/>
                <a:ext cx="64865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Define loss:  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6BD1F47-C833-0AA0-D9F6-C9BCB868E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252" y="498764"/>
                <a:ext cx="6486597" cy="461665"/>
              </a:xfrm>
              <a:prstGeom prst="rect">
                <a:avLst/>
              </a:prstGeom>
              <a:blipFill>
                <a:blip r:embed="rId4"/>
                <a:stretch>
                  <a:fillRect l="-1563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ABE3963-D646-7434-84B7-99E2C9BF7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3450" y="1568039"/>
            <a:ext cx="5245100" cy="99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89D4D1-AC66-0B86-51C8-61F0EE12FC2E}"/>
              </a:ext>
            </a:extLst>
          </p:cNvPr>
          <p:cNvSpPr txBox="1"/>
          <p:nvPr/>
        </p:nvSpPr>
        <p:spPr>
          <a:xfrm>
            <a:off x="1760406" y="3488268"/>
            <a:ext cx="892386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Implement NN using 2 layers and tanh activation</a:t>
            </a:r>
          </a:p>
          <a:p>
            <a:r>
              <a:rPr lang="en-US" sz="2400" dirty="0">
                <a:solidFill>
                  <a:srgbClr val="0070C0"/>
                </a:solidFill>
              </a:rPr>
              <a:t>    </a:t>
            </a: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Compute gradients directly from the ODE solver using the adjoint method as before</a:t>
            </a:r>
          </a:p>
          <a:p>
            <a:endParaRPr lang="en-US" sz="24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Optimize using ADAM using </a:t>
            </a:r>
            <a:r>
              <a:rPr lang="en-US" sz="2400" dirty="0">
                <a:solidFill>
                  <a:srgbClr val="7030A0"/>
                </a:solidFill>
              </a:rPr>
              <a:t>first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rgbClr val="7030A0"/>
                </a:solidFill>
              </a:rPr>
              <a:t>400 training points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BFA5E5-12D8-6952-255C-9F26114130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6500" y="4215323"/>
            <a:ext cx="7239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820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127CE9-7DF8-58B9-9FB3-F0443907E6F6}"/>
              </a:ext>
            </a:extLst>
          </p:cNvPr>
          <p:cNvSpPr/>
          <p:nvPr/>
        </p:nvSpPr>
        <p:spPr>
          <a:xfrm>
            <a:off x="4059134" y="1509486"/>
            <a:ext cx="5542066" cy="284480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A3ABFE-E323-5E83-6946-BF1BC4991ADA}"/>
              </a:ext>
            </a:extLst>
          </p:cNvPr>
          <p:cNvSpPr txBox="1"/>
          <p:nvPr/>
        </p:nvSpPr>
        <p:spPr>
          <a:xfrm>
            <a:off x="2128838" y="324345"/>
            <a:ext cx="747236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            Dynamical systems</a:t>
            </a:r>
          </a:p>
          <a:p>
            <a:endParaRPr lang="en-US" sz="3200" dirty="0">
              <a:solidFill>
                <a:srgbClr val="0070C0"/>
              </a:solidFill>
            </a:endParaRPr>
          </a:p>
          <a:p>
            <a:endParaRPr lang="en-US" sz="32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EF734A-B934-C53D-EE2E-1EC8E4ACF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269" y="1751661"/>
            <a:ext cx="2908300" cy="952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E235E1-2369-040F-89F7-439093888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684" y="3490930"/>
            <a:ext cx="3073400" cy="469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DC6BF9-5C7D-D923-3794-93E01BD155CE}"/>
              </a:ext>
            </a:extLst>
          </p:cNvPr>
          <p:cNvSpPr txBox="1"/>
          <p:nvPr/>
        </p:nvSpPr>
        <p:spPr>
          <a:xfrm>
            <a:off x="1715984" y="1839930"/>
            <a:ext cx="257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Flows: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AD296-0E89-F621-7C8D-6173B8C312D2}"/>
              </a:ext>
            </a:extLst>
          </p:cNvPr>
          <p:cNvSpPr txBox="1"/>
          <p:nvPr/>
        </p:nvSpPr>
        <p:spPr>
          <a:xfrm>
            <a:off x="1730272" y="3554435"/>
            <a:ext cx="2328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Maps: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C1563B-2EC8-09D2-6C57-253487AE7EC9}"/>
                  </a:ext>
                </a:extLst>
              </p:cNvPr>
              <p:cNvSpPr txBox="1"/>
              <p:nvPr/>
            </p:nvSpPr>
            <p:spPr>
              <a:xfrm>
                <a:off x="534390" y="5209739"/>
                <a:ext cx="103196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GB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GB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rgbClr val="7030A0"/>
                    </a:solidFill>
                  </a:rPr>
                  <a:t>  Given.         Study the evolution from this state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C1563B-2EC8-09D2-6C57-253487AE7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90" y="5209739"/>
                <a:ext cx="10319657" cy="523220"/>
              </a:xfrm>
              <a:prstGeom prst="rect">
                <a:avLst/>
              </a:prstGeom>
              <a:blipFill>
                <a:blip r:embed="rId4"/>
                <a:stretch>
                  <a:fillRect t="-1190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number with dots and lines&#10;&#10;Description automatically generated">
            <a:extLst>
              <a:ext uri="{FF2B5EF4-FFF2-40B4-BE49-F238E27FC236}">
                <a16:creationId xmlns:a16="http://schemas.microsoft.com/office/drawing/2014/main" id="{C71398AB-4DBF-7519-3042-198327CF5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11" name="Picture 10" descr="A logo for a university&#10;&#10;Description automatically generated">
            <a:extLst>
              <a:ext uri="{FF2B5EF4-FFF2-40B4-BE49-F238E27FC236}">
                <a16:creationId xmlns:a16="http://schemas.microsoft.com/office/drawing/2014/main" id="{D41EAA86-7200-1949-FBA0-58BAA1A30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354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BC48C-9499-6BD5-E1E3-B1117DD6E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CB3A5A67-DD9D-3DC4-A059-54A56B976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B307B2DA-8E76-974D-417B-794F2E6B8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7D4273E-B686-21BF-B890-260EFB4D5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901700"/>
            <a:ext cx="12166600" cy="505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3513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F9CE0-3292-B4E5-F44A-CE1CA38AB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68F9D089-1933-C958-E1D3-734E0DFB8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A8FBB70A-E2FE-0546-D739-C361DA94F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A124168-3835-1C28-E7A0-5C0A3F143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0" y="762000"/>
            <a:ext cx="71120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5427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1432C-0351-3C42-75DF-7750C9DB3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DB833B0D-A979-FDD0-95B8-6F99BD5E7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6DDD440-E209-F09F-588E-0A996217D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DEF4DDDE-4910-0642-55F0-FE640BFE7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0" y="965196"/>
            <a:ext cx="71120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5657CF-CCA7-0630-E4A1-7C55E8DFFE58}"/>
              </a:ext>
            </a:extLst>
          </p:cNvPr>
          <p:cNvSpPr txBox="1"/>
          <p:nvPr/>
        </p:nvSpPr>
        <p:spPr>
          <a:xfrm>
            <a:off x="1235034" y="237067"/>
            <a:ext cx="9773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Prediction error is good for initial data close to the training trajectory</a:t>
            </a:r>
          </a:p>
        </p:txBody>
      </p:sp>
    </p:spTree>
    <p:extLst>
      <p:ext uri="{BB962C8B-B14F-4D97-AF65-F5344CB8AC3E}">
        <p14:creationId xmlns:p14="http://schemas.microsoft.com/office/powerpoint/2010/main" val="33770860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851E9-5922-16A0-FB6B-5DE447AD7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54FA4232-E48F-1AD8-9467-066CCC438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E66B1D6A-5FA8-6008-DB19-1D508AE71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9583BC-8F98-CEB9-44C8-32AC6D66B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86" y="2242274"/>
            <a:ext cx="5719233" cy="37605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4D0609-D8A2-D335-1116-76440CCFA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9466" y="2408570"/>
            <a:ext cx="6258220" cy="34296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05188E-4FBA-93F1-8BB5-DA7870E43594}"/>
              </a:ext>
            </a:extLst>
          </p:cNvPr>
          <p:cNvSpPr txBox="1"/>
          <p:nvPr/>
        </p:nvSpPr>
        <p:spPr>
          <a:xfrm>
            <a:off x="1864426" y="593766"/>
            <a:ext cx="944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Loss increases as we move away from the training trajectory [Chen]</a:t>
            </a:r>
          </a:p>
        </p:txBody>
      </p:sp>
    </p:spTree>
    <p:extLst>
      <p:ext uri="{BB962C8B-B14F-4D97-AF65-F5344CB8AC3E}">
        <p14:creationId xmlns:p14="http://schemas.microsoft.com/office/powerpoint/2010/main" val="12298576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7D27C-6F4E-5059-4C7D-9331C7548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DC4052F6-B7E3-A1FD-4234-8D65599B8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0EEA3971-B5C6-132F-518B-CA1087D43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5833C0-8A4A-B99A-C515-5C4D29E26384}"/>
              </a:ext>
            </a:extLst>
          </p:cNvPr>
          <p:cNvSpPr txBox="1"/>
          <p:nvPr/>
        </p:nvSpPr>
        <p:spPr>
          <a:xfrm>
            <a:off x="2351314" y="522514"/>
            <a:ext cx="471450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By way of contrast:</a:t>
            </a: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Assume that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00BEC0-794F-51BD-F044-1EB6C5A42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4318" y="1406309"/>
            <a:ext cx="1841500" cy="95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144D7A-0677-4C2A-5784-E33C55F0B60A}"/>
              </a:ext>
            </a:extLst>
          </p:cNvPr>
          <p:cNvSpPr txBox="1"/>
          <p:nvPr/>
        </p:nvSpPr>
        <p:spPr>
          <a:xfrm>
            <a:off x="2351314" y="2885703"/>
            <a:ext cx="5854535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Find matrix B</a:t>
            </a:r>
          </a:p>
          <a:p>
            <a:endParaRPr lang="en-US" sz="2400" dirty="0"/>
          </a:p>
          <a:p>
            <a:endParaRPr lang="en-US" dirty="0"/>
          </a:p>
          <a:p>
            <a:r>
              <a:rPr lang="en-US" dirty="0">
                <a:solidFill>
                  <a:srgbClr val="7030A0"/>
                </a:solidFill>
              </a:rPr>
              <a:t>100 points:</a:t>
            </a:r>
          </a:p>
          <a:p>
            <a:endParaRPr lang="en-US" dirty="0">
              <a:solidFill>
                <a:srgbClr val="7030A0"/>
              </a:solidFill>
            </a:endParaRPr>
          </a:p>
          <a:p>
            <a:endParaRPr lang="en-US" dirty="0">
              <a:solidFill>
                <a:srgbClr val="7030A0"/>
              </a:solidFill>
            </a:endParaRPr>
          </a:p>
          <a:p>
            <a:endParaRPr lang="en-US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400 points:</a:t>
            </a:r>
          </a:p>
          <a:p>
            <a:endParaRPr lang="en-US" dirty="0">
              <a:solidFill>
                <a:srgbClr val="7030A0"/>
              </a:solidFill>
            </a:endParaRPr>
          </a:p>
          <a:p>
            <a:endParaRPr lang="en-US" dirty="0">
              <a:solidFill>
                <a:srgbClr val="7030A0"/>
              </a:solidFill>
            </a:endParaRPr>
          </a:p>
          <a:p>
            <a:endParaRPr lang="en-US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2000 points</a:t>
            </a:r>
            <a:r>
              <a:rPr lang="en-US" dirty="0"/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3892DD-B005-F0C7-ECC3-685F5F49E1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0516" y="3891631"/>
            <a:ext cx="3454400" cy="6708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5158C0-3170-2CF3-8220-CC5085087F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5385" y="4834521"/>
            <a:ext cx="3716482" cy="7217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3AF87D-84E4-B892-7709-1F62F3F166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0516" y="5868681"/>
            <a:ext cx="3884552" cy="75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0187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2663B-7ABD-A118-CC2A-5A0FB5F0F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316D224A-6A0E-3312-B4EE-254436768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2814012C-60F9-AF02-2D69-B037E39E7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0D8D80-404E-505A-3A79-0002B0C547F0}"/>
              </a:ext>
            </a:extLst>
          </p:cNvPr>
          <p:cNvSpPr txBox="1"/>
          <p:nvPr/>
        </p:nvSpPr>
        <p:spPr>
          <a:xfrm>
            <a:off x="2351314" y="522514"/>
            <a:ext cx="4714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SiNDY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93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FF6D7-9FB1-E587-9EFE-DBEF3AB50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68063CC9-06CA-D027-B82F-250B0E9B5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C1B2ED8C-150F-38AC-045E-27DEDF31F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244ECB-5B4B-49B4-8CCC-25E9954831BF}"/>
              </a:ext>
            </a:extLst>
          </p:cNvPr>
          <p:cNvSpPr txBox="1"/>
          <p:nvPr/>
        </p:nvSpPr>
        <p:spPr>
          <a:xfrm>
            <a:off x="2351314" y="522514"/>
            <a:ext cx="4714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SiNDY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9943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0B59E6-3E61-A410-03ED-A3BD27D6477B}"/>
              </a:ext>
            </a:extLst>
          </p:cNvPr>
          <p:cNvSpPr/>
          <p:nvPr/>
        </p:nvSpPr>
        <p:spPr>
          <a:xfrm>
            <a:off x="4339771" y="1175657"/>
            <a:ext cx="3294743" cy="1480457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334F84-104D-52C6-08D9-CA366FFD9ADE}"/>
              </a:ext>
            </a:extLst>
          </p:cNvPr>
          <p:cNvSpPr txBox="1"/>
          <p:nvPr/>
        </p:nvSpPr>
        <p:spPr>
          <a:xfrm>
            <a:off x="1074057" y="391886"/>
            <a:ext cx="973908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Possible dynamics of Neural ODEs</a:t>
            </a:r>
          </a:p>
          <a:p>
            <a:endParaRPr lang="en-US" sz="2800" dirty="0">
              <a:solidFill>
                <a:srgbClr val="0070C0"/>
              </a:solidFill>
            </a:endParaRPr>
          </a:p>
          <a:p>
            <a:endParaRPr lang="en-US" sz="2800" dirty="0">
              <a:solidFill>
                <a:srgbClr val="0070C0"/>
              </a:solidFill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93F12B-B6A2-33FE-E5B0-C29908ED4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1443268"/>
            <a:ext cx="2438400" cy="95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3FF1E8-3F2A-E937-5C11-46FE6B5D737D}"/>
              </a:ext>
            </a:extLst>
          </p:cNvPr>
          <p:cNvSpPr txBox="1"/>
          <p:nvPr/>
        </p:nvSpPr>
        <p:spPr>
          <a:xfrm>
            <a:off x="187998" y="3080659"/>
            <a:ext cx="119169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f(.)    </a:t>
            </a:r>
            <a:r>
              <a:rPr lang="en-US" sz="2400" dirty="0">
                <a:solidFill>
                  <a:srgbClr val="0070C0"/>
                </a:solidFill>
              </a:rPr>
              <a:t>output of a feed-forward Neural Network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f(.)    Can be </a:t>
            </a:r>
            <a:r>
              <a:rPr lang="en-US" sz="2400" dirty="0">
                <a:solidFill>
                  <a:srgbClr val="7030A0"/>
                </a:solidFill>
              </a:rPr>
              <a:t>piecewise smooth, continu</a:t>
            </a:r>
            <a:r>
              <a:rPr lang="en-US" sz="2400" dirty="0"/>
              <a:t>ous or even </a:t>
            </a:r>
            <a:r>
              <a:rPr lang="en-US" sz="2400" dirty="0">
                <a:solidFill>
                  <a:srgbClr val="7030A0"/>
                </a:solidFill>
              </a:rPr>
              <a:t>discontinuous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02FF5C-4860-BB51-6B29-10AFC8509E23}"/>
              </a:ext>
            </a:extLst>
          </p:cNvPr>
          <p:cNvSpPr txBox="1"/>
          <p:nvPr/>
        </p:nvSpPr>
        <p:spPr>
          <a:xfrm>
            <a:off x="187998" y="5021943"/>
            <a:ext cx="11481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Non-smooth nature of the dynamics places a significant constraint on the possible dynamics of the neural ODE, and helps understand what dynamics might be possible</a:t>
            </a:r>
          </a:p>
        </p:txBody>
      </p:sp>
    </p:spTree>
    <p:extLst>
      <p:ext uri="{BB962C8B-B14F-4D97-AF65-F5344CB8AC3E}">
        <p14:creationId xmlns:p14="http://schemas.microsoft.com/office/powerpoint/2010/main" val="12924285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8AF324D-442A-F14E-E9F2-A17870C78150}"/>
              </a:ext>
            </a:extLst>
          </p:cNvPr>
          <p:cNvSpPr/>
          <p:nvPr/>
        </p:nvSpPr>
        <p:spPr>
          <a:xfrm>
            <a:off x="4013860" y="1175657"/>
            <a:ext cx="5320145" cy="19836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E9C2A8-7536-1CB8-699C-9C96D853B725}"/>
              </a:ext>
            </a:extLst>
          </p:cNvPr>
          <p:cNvSpPr txBox="1"/>
          <p:nvPr/>
        </p:nvSpPr>
        <p:spPr>
          <a:xfrm>
            <a:off x="1460665" y="415636"/>
            <a:ext cx="7707086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For example, NN naturally lead to: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400" dirty="0" err="1">
                <a:solidFill>
                  <a:srgbClr val="7030A0"/>
                </a:solidFill>
              </a:rPr>
              <a:t>Filippov</a:t>
            </a:r>
            <a:r>
              <a:rPr lang="en-US" sz="2400" dirty="0">
                <a:solidFill>
                  <a:srgbClr val="7030A0"/>
                </a:solidFill>
              </a:rPr>
              <a:t> Flows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399131-DE15-8E7A-5E38-9AF6F77A7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869" y="1477984"/>
            <a:ext cx="4041775" cy="14083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5A8D04-3EBB-FF11-165C-DBE79BA5DC22}"/>
                  </a:ext>
                </a:extLst>
              </p:cNvPr>
              <p:cNvSpPr txBox="1"/>
              <p:nvPr/>
            </p:nvSpPr>
            <p:spPr>
              <a:xfrm>
                <a:off x="1460665" y="3627911"/>
                <a:ext cx="9669298" cy="1875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Smooth flow in sets      S</a:t>
                </a:r>
                <a:r>
                  <a:rPr lang="en-US" sz="2400" baseline="-25000" dirty="0"/>
                  <a:t>i</a:t>
                </a:r>
              </a:p>
              <a:p>
                <a:endParaRPr lang="en-US" sz="2400" baseline="-25000" dirty="0"/>
              </a:p>
              <a:p>
                <a:r>
                  <a:rPr lang="en-US" sz="2400" dirty="0"/>
                  <a:t>Transitions across boundaries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Possible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sliding</a:t>
                </a:r>
                <a:r>
                  <a:rPr lang="en-US" sz="2400" dirty="0"/>
                  <a:t>   along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2400" dirty="0"/>
                  <a:t> if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f  is discontinuous </a:t>
                </a:r>
                <a:r>
                  <a:rPr lang="en-US" sz="2400" dirty="0"/>
                  <a:t>across the boundary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5A8D04-3EBB-FF11-165C-DBE79BA5D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665" y="3627911"/>
                <a:ext cx="9669298" cy="1875385"/>
              </a:xfrm>
              <a:prstGeom prst="rect">
                <a:avLst/>
              </a:prstGeom>
              <a:blipFill>
                <a:blip r:embed="rId5"/>
                <a:stretch>
                  <a:fillRect l="-1050" t="-2685" b="-6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3678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845" y="682272"/>
            <a:ext cx="4064000" cy="4699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3414889" y="1255889"/>
            <a:ext cx="4092222" cy="4797778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062112" y="2243668"/>
            <a:ext cx="3598333" cy="60677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660444" y="2243667"/>
            <a:ext cx="479778" cy="348544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689" y="1789994"/>
            <a:ext cx="1168400" cy="3429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689" y="3328106"/>
            <a:ext cx="1168400" cy="342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B951C0-E871-4744-B41F-90FD0B2D9E34}"/>
              </a:ext>
            </a:extLst>
          </p:cNvPr>
          <p:cNvSpPr txBox="1"/>
          <p:nvPr/>
        </p:nvSpPr>
        <p:spPr>
          <a:xfrm>
            <a:off x="4220902" y="6018837"/>
            <a:ext cx="6308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2CF7"/>
                </a:solidFill>
              </a:rPr>
              <a:t>Typical ‘transverse’ intersection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6CB413-45ED-FB4E-9F9F-42BC8EC1D5D9}"/>
              </a:ext>
            </a:extLst>
          </p:cNvPr>
          <p:cNvSpPr txBox="1"/>
          <p:nvPr/>
        </p:nvSpPr>
        <p:spPr>
          <a:xfrm>
            <a:off x="2588871" y="3429001"/>
            <a:ext cx="116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D231D-C3D7-4540-9E0D-CDA48D91717B}"/>
              </a:ext>
            </a:extLst>
          </p:cNvPr>
          <p:cNvSpPr txBox="1"/>
          <p:nvPr/>
        </p:nvSpPr>
        <p:spPr>
          <a:xfrm>
            <a:off x="9061053" y="3430926"/>
            <a:ext cx="116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400" dirty="0"/>
          </a:p>
        </p:txBody>
      </p:sp>
      <p:pic>
        <p:nvPicPr>
          <p:cNvPr id="5" name="Picture 4" descr="A number with dots and lines&#10;&#10;Description automatically generated">
            <a:extLst>
              <a:ext uri="{FF2B5EF4-FFF2-40B4-BE49-F238E27FC236}">
                <a16:creationId xmlns:a16="http://schemas.microsoft.com/office/drawing/2014/main" id="{26DE6433-5A9F-740F-B697-AD9F6A4D50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7" name="Picture 6" descr="A logo for a university&#10;&#10;Description automatically generated">
            <a:extLst>
              <a:ext uri="{FF2B5EF4-FFF2-40B4-BE49-F238E27FC236}">
                <a16:creationId xmlns:a16="http://schemas.microsoft.com/office/drawing/2014/main" id="{441507D6-A0E8-90C3-BCE6-B779958905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100B3B-5105-606F-4B57-98FEE838A2DE}"/>
              </a:ext>
            </a:extLst>
          </p:cNvPr>
          <p:cNvSpPr txBox="1"/>
          <p:nvPr/>
        </p:nvSpPr>
        <p:spPr>
          <a:xfrm>
            <a:off x="508000" y="174171"/>
            <a:ext cx="558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Filippov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dynamical system without sliding</a:t>
            </a:r>
          </a:p>
        </p:txBody>
      </p:sp>
    </p:spTree>
    <p:extLst>
      <p:ext uri="{BB962C8B-B14F-4D97-AF65-F5344CB8AC3E}">
        <p14:creationId xmlns:p14="http://schemas.microsoft.com/office/powerpoint/2010/main" val="2435277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DD749-9B07-83AD-63DE-79039D19B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number with dots and lines&#10;&#10;Description automatically generated">
            <a:extLst>
              <a:ext uri="{FF2B5EF4-FFF2-40B4-BE49-F238E27FC236}">
                <a16:creationId xmlns:a16="http://schemas.microsoft.com/office/drawing/2014/main" id="{736E6680-E972-D717-C295-34A219E57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3" name="Picture 2" descr="A logo for a university&#10;&#10;Description automatically generated">
            <a:extLst>
              <a:ext uri="{FF2B5EF4-FFF2-40B4-BE49-F238E27FC236}">
                <a16:creationId xmlns:a16="http://schemas.microsoft.com/office/drawing/2014/main" id="{6DB49D88-CE33-C725-71D3-4C7001017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083349-DD98-053F-5008-D37ECAB0C8DB}"/>
                  </a:ext>
                </a:extLst>
              </p:cNvPr>
              <p:cNvSpPr txBox="1"/>
              <p:nvPr/>
            </p:nvSpPr>
            <p:spPr>
              <a:xfrm>
                <a:off x="1719251" y="76002"/>
                <a:ext cx="9372301" cy="7552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</a:rPr>
                  <a:t>Dynamical systems link to neural networks in a number of ways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Solving a dynamical system using a PINN .. See lecture 3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Constructing a dynamical system operator using a Neural Operator .. See lectures 5 and 6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70C0"/>
                    </a:solidFill>
                  </a:rPr>
                  <a:t>Approximating the </a:t>
                </a:r>
                <a:r>
                  <a:rPr lang="en-US" sz="2000" dirty="0">
                    <a:solidFill>
                      <a:srgbClr val="FF0000"/>
                    </a:solidFill>
                  </a:rPr>
                  <a:t>flow through a NN as a dynamical system </a:t>
                </a:r>
                <a:r>
                  <a:rPr lang="en-US" sz="2000" dirty="0">
                    <a:solidFill>
                      <a:srgbClr val="0070C0"/>
                    </a:solidFill>
                  </a:rPr>
                  <a:t>(Neural ODE 1) [Chen et. al.]</a:t>
                </a:r>
              </a:p>
              <a:p>
                <a:r>
                  <a:rPr lang="en-US" sz="2000" dirty="0">
                    <a:solidFill>
                      <a:srgbClr val="0070C0"/>
                    </a:solidFill>
                  </a:rPr>
                  <a:t>      and train that dynamical system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70C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70C0"/>
                    </a:solidFill>
                  </a:rPr>
                  <a:t>Using a NN to </a:t>
                </a:r>
                <a:r>
                  <a:rPr lang="en-US" sz="2000" dirty="0">
                    <a:solidFill>
                      <a:srgbClr val="FF0000"/>
                    </a:solidFill>
                  </a:rPr>
                  <a:t>approximate/learn  the RHS of a dynamical system</a:t>
                </a:r>
                <a:r>
                  <a:rPr lang="en-US" sz="2000" dirty="0">
                    <a:solidFill>
                      <a:srgbClr val="0070C0"/>
                    </a:solidFill>
                  </a:rPr>
                  <a:t> by</a:t>
                </a:r>
              </a:p>
              <a:p>
                <a:endParaRPr lang="en-US" sz="2000" dirty="0">
                  <a:solidFill>
                    <a:srgbClr val="0070C0"/>
                  </a:solidFill>
                </a:endParaRPr>
              </a:p>
              <a:p>
                <a:r>
                  <a:rPr lang="en-US" sz="2000" dirty="0">
                    <a:solidFill>
                      <a:srgbClr val="0070C0"/>
                    </a:solidFill>
                  </a:rPr>
                  <a:t>                                  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𝑑𝑢</m:t>
                        </m:r>
                      </m:num>
                      <m:den>
                        <m:r>
                          <a:rPr lang="en-GB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GB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GB" sz="2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en-GB" sz="2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GB" sz="2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u</m:t>
                    </m:r>
                    <m:r>
                      <a:rPr lang="en-GB" sz="2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GB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7030A0"/>
                  </a:solidFill>
                </a:endParaRPr>
              </a:p>
              <a:p>
                <a:endParaRPr lang="en-US" sz="2000" dirty="0">
                  <a:solidFill>
                    <a:srgbClr val="0070C0"/>
                  </a:solidFill>
                </a:endParaRPr>
              </a:p>
              <a:p>
                <a:r>
                  <a:rPr lang="en-US" sz="2000" dirty="0">
                    <a:solidFill>
                      <a:srgbClr val="0070C0"/>
                    </a:solidFill>
                  </a:rPr>
                  <a:t> where f is the output of a NN and learn the parameters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from data (Neural ODE 2)</a:t>
                </a:r>
              </a:p>
              <a:p>
                <a:endParaRPr lang="en-US" sz="2000" dirty="0">
                  <a:solidFill>
                    <a:srgbClr val="0070C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Take f to be symbolic and learn it from data.  </a:t>
                </a:r>
                <a:r>
                  <a:rPr lang="en-US" sz="2000" dirty="0" err="1"/>
                  <a:t>SiNDY</a:t>
                </a:r>
                <a:r>
                  <a:rPr lang="en-US" sz="2000" dirty="0"/>
                  <a:t>  [Brunton et. al.]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FF0000"/>
                    </a:solidFill>
                  </a:rPr>
                  <a:t>Predict the dynamics </a:t>
                </a:r>
                <a:r>
                  <a:rPr lang="en-US" sz="2000" dirty="0"/>
                  <a:t>of a dynamical system using a LSTM or similar</a:t>
                </a:r>
              </a:p>
              <a:p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083349-DD98-053F-5008-D37ECAB0C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251" y="76002"/>
                <a:ext cx="9372301" cy="7552965"/>
              </a:xfrm>
              <a:prstGeom prst="rect">
                <a:avLst/>
              </a:prstGeom>
              <a:blipFill>
                <a:blip r:embed="rId4"/>
                <a:stretch>
                  <a:fillRect l="-1083" t="-671" r="-1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56115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3B8F20-7CAB-B6A2-A10A-E3482C403F3C}"/>
                  </a:ext>
                </a:extLst>
              </p:cNvPr>
              <p:cNvSpPr txBox="1"/>
              <p:nvPr/>
            </p:nvSpPr>
            <p:spPr>
              <a:xfrm>
                <a:off x="463137" y="165850"/>
                <a:ext cx="11495315" cy="6061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Features of non-smooth flows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70C0"/>
                    </a:solidFill>
                  </a:rPr>
                  <a:t>Discontinuity induced bifurcations [di Bernardo et. al.]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r>
                  <a:rPr lang="en-US" sz="2400" dirty="0"/>
                  <a:t>       - </a:t>
                </a:r>
                <a:r>
                  <a:rPr lang="en-US" sz="2400" dirty="0">
                    <a:solidFill>
                      <a:srgbClr val="FF0000"/>
                    </a:solidFill>
                  </a:rPr>
                  <a:t>Border collision bifurcations  </a:t>
                </a:r>
                <a:r>
                  <a:rPr lang="en-US" sz="2400" dirty="0"/>
                  <a:t>when a fixed point intersects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      - </a:t>
                </a:r>
                <a:r>
                  <a:rPr lang="en-US" sz="2400" dirty="0">
                    <a:solidFill>
                      <a:srgbClr val="FF0000"/>
                    </a:solidFill>
                  </a:rPr>
                  <a:t>Non-smooth folds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      - </a:t>
                </a:r>
                <a:r>
                  <a:rPr lang="en-US" sz="2400" dirty="0">
                    <a:solidFill>
                      <a:srgbClr val="FF0000"/>
                    </a:solidFill>
                  </a:rPr>
                  <a:t>Grazing bifurcations </a:t>
                </a:r>
                <a:r>
                  <a:rPr lang="en-US" sz="2400" dirty="0"/>
                  <a:t>when a flow has a non-transverse intersection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70C0"/>
                    </a:solidFill>
                  </a:rPr>
                  <a:t>Period-adding and period-incrementing routes to chaos</a:t>
                </a:r>
              </a:p>
              <a:p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7030A0"/>
                    </a:solidFill>
                  </a:rPr>
                  <a:t>Robust Chaotic </a:t>
                </a:r>
                <a:r>
                  <a:rPr lang="en-US" sz="2400" dirty="0" err="1">
                    <a:solidFill>
                      <a:srgbClr val="7030A0"/>
                    </a:solidFill>
                  </a:rPr>
                  <a:t>Behaviour</a:t>
                </a:r>
                <a:r>
                  <a:rPr lang="en-US" sz="2400" dirty="0">
                    <a:solidFill>
                      <a:srgbClr val="7030A0"/>
                    </a:solidFill>
                  </a:rPr>
                  <a:t> </a:t>
                </a:r>
                <a:r>
                  <a:rPr lang="en-US" sz="2400" dirty="0"/>
                  <a:t>is very common due to the stretching of phase space by the discontinuities/non-smooth effects  [</a:t>
                </a:r>
                <a:r>
                  <a:rPr lang="en-US" sz="2400" dirty="0" err="1"/>
                  <a:t>Banergee</a:t>
                </a:r>
                <a:r>
                  <a:rPr lang="en-US" sz="2400" dirty="0"/>
                  <a:t>, Hogan]. Sensitivity to initial conditions and parameters.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3B8F20-7CAB-B6A2-A10A-E3482C403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37" y="165850"/>
                <a:ext cx="11495315" cy="6061146"/>
              </a:xfrm>
              <a:prstGeom prst="rect">
                <a:avLst/>
              </a:prstGeom>
              <a:blipFill>
                <a:blip r:embed="rId4"/>
                <a:stretch>
                  <a:fillRect l="-883" t="-626" b="-1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82264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793901-FC65-BE60-174B-D24CA580B583}"/>
              </a:ext>
            </a:extLst>
          </p:cNvPr>
          <p:cNvSpPr txBox="1"/>
          <p:nvPr/>
        </p:nvSpPr>
        <p:spPr>
          <a:xfrm>
            <a:off x="232229" y="830222"/>
            <a:ext cx="122210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Example 1: Border equilibrium bifurcation in a climate related NODE with a (smoothed) Heaviside activation function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22295F0-FDC5-8114-DB55-AC76E2A12B77}"/>
              </a:ext>
            </a:extLst>
          </p:cNvPr>
          <p:cNvSpPr/>
          <p:nvPr/>
        </p:nvSpPr>
        <p:spPr>
          <a:xfrm>
            <a:off x="1393371" y="2467430"/>
            <a:ext cx="9637486" cy="3077028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9949A3-725E-DB36-9873-4F2767878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5157" y="2872012"/>
            <a:ext cx="7772400" cy="24990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BC3B76-8334-E6FB-DCBC-621E7B4D3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8672" y="5803901"/>
            <a:ext cx="4902200" cy="939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4711A4-0E08-DDBB-7F02-DCDEC1F216F6}"/>
              </a:ext>
            </a:extLst>
          </p:cNvPr>
          <p:cNvSpPr txBox="1"/>
          <p:nvPr/>
        </p:nvSpPr>
        <p:spPr>
          <a:xfrm>
            <a:off x="2002971" y="6110512"/>
            <a:ext cx="2075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Smoothed</a:t>
            </a:r>
          </a:p>
        </p:txBody>
      </p:sp>
    </p:spTree>
    <p:extLst>
      <p:ext uri="{BB962C8B-B14F-4D97-AF65-F5344CB8AC3E}">
        <p14:creationId xmlns:p14="http://schemas.microsoft.com/office/powerpoint/2010/main" val="17823361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B0B609C-A380-D54D-99DE-6667879AA7AD}"/>
              </a:ext>
            </a:extLst>
          </p:cNvPr>
          <p:cNvSpPr/>
          <p:nvPr/>
        </p:nvSpPr>
        <p:spPr>
          <a:xfrm>
            <a:off x="6436079" y="4705350"/>
            <a:ext cx="3033889" cy="19621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781FFF-6A5E-9142-9659-16BB4172EDEE}"/>
              </a:ext>
            </a:extLst>
          </p:cNvPr>
          <p:cNvSpPr/>
          <p:nvPr/>
        </p:nvSpPr>
        <p:spPr>
          <a:xfrm>
            <a:off x="2397479" y="4705350"/>
            <a:ext cx="3033889" cy="19621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414887" y="1185334"/>
            <a:ext cx="4783667" cy="2060222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86664" y="282226"/>
            <a:ext cx="6237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2CF7"/>
                </a:solidFill>
              </a:rPr>
              <a:t>   </a:t>
            </a:r>
            <a:r>
              <a:rPr lang="en-US" sz="3200" dirty="0">
                <a:solidFill>
                  <a:srgbClr val="FF2CF7"/>
                </a:solidFill>
              </a:rPr>
              <a:t>Unforced system </a:t>
            </a:r>
            <a:r>
              <a:rPr lang="en-US" sz="3200">
                <a:solidFill>
                  <a:srgbClr val="FF2CF7"/>
                </a:solidFill>
              </a:rPr>
              <a:t>(Heaviside</a:t>
            </a:r>
            <a:r>
              <a:rPr lang="en-US" sz="3200" dirty="0">
                <a:solidFill>
                  <a:srgbClr val="FF2CF7"/>
                </a:solidFill>
              </a:rPr>
              <a:t>)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761" y="1480961"/>
            <a:ext cx="2806700" cy="4699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089" y="2355850"/>
            <a:ext cx="2641600" cy="4445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126" y="3745090"/>
            <a:ext cx="3035300" cy="533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49779" y="3735212"/>
            <a:ext cx="2321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Two Fixed points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78995" y="6151034"/>
            <a:ext cx="2777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     Physical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67690" y="6079068"/>
            <a:ext cx="265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        Virtual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5A44F2-99B7-7F4B-96F9-EE370D0C3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7050" y="5429250"/>
            <a:ext cx="2222500" cy="469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22DA52-8F2C-AA4E-B858-5A11F87284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2550" y="5416550"/>
            <a:ext cx="2222500" cy="469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031D32-491D-0949-99CE-F50465AADF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1650" y="4781550"/>
            <a:ext cx="2222500" cy="520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7099C1-0BAD-3F48-B713-7851C57B13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2550" y="4806950"/>
            <a:ext cx="2222500" cy="520700"/>
          </a:xfrm>
          <a:prstGeom prst="rect">
            <a:avLst/>
          </a:prstGeom>
        </p:spPr>
      </p:pic>
      <p:pic>
        <p:nvPicPr>
          <p:cNvPr id="8" name="Picture 7" descr="A number with dots and lines&#10;&#10;Description automatically generated">
            <a:extLst>
              <a:ext uri="{FF2B5EF4-FFF2-40B4-BE49-F238E27FC236}">
                <a16:creationId xmlns:a16="http://schemas.microsoft.com/office/drawing/2014/main" id="{E01E9223-6A10-1390-BE0F-22C3549620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9" name="Picture 8" descr="A logo for a university&#10;&#10;Description automatically generated">
            <a:extLst>
              <a:ext uri="{FF2B5EF4-FFF2-40B4-BE49-F238E27FC236}">
                <a16:creationId xmlns:a16="http://schemas.microsoft.com/office/drawing/2014/main" id="{89116CB7-F2D9-BDAF-DCBF-DB2A9012A3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5638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B55EC45-D676-FC49-AD59-82E2254AA301}"/>
              </a:ext>
            </a:extLst>
          </p:cNvPr>
          <p:cNvSpPr/>
          <p:nvPr/>
        </p:nvSpPr>
        <p:spPr>
          <a:xfrm>
            <a:off x="1808759" y="183447"/>
            <a:ext cx="8777115" cy="5277554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356560" y="183448"/>
            <a:ext cx="8240889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Theorem</a:t>
            </a:r>
          </a:p>
          <a:p>
            <a:endParaRPr lang="en-US" sz="2800" dirty="0"/>
          </a:p>
          <a:p>
            <a:r>
              <a:rPr lang="en-US" sz="2800" dirty="0"/>
              <a:t>There exist critical values          of  the parameter d</a:t>
            </a:r>
          </a:p>
          <a:p>
            <a:endParaRPr lang="en-US" sz="2800" dirty="0"/>
          </a:p>
          <a:p>
            <a:pPr marL="514350" indent="-514350">
              <a:buAutoNum type="alphaLcParenBoth"/>
            </a:pPr>
            <a:r>
              <a:rPr lang="en-US" sz="2800" dirty="0"/>
              <a:t>If                       </a:t>
            </a:r>
            <a:r>
              <a:rPr lang="en-US" sz="2800" dirty="0">
                <a:solidFill>
                  <a:srgbClr val="FF0000"/>
                </a:solidFill>
              </a:rPr>
              <a:t>fixed point is physical </a:t>
            </a:r>
            <a:r>
              <a:rPr lang="en-US" sz="2800" dirty="0"/>
              <a:t>and globally attracting</a:t>
            </a:r>
          </a:p>
          <a:p>
            <a:pPr marL="514350" indent="-514350">
              <a:buAutoNum type="alphaLcParenBoth"/>
            </a:pPr>
            <a:endParaRPr lang="en-US" sz="2800" dirty="0"/>
          </a:p>
          <a:p>
            <a:pPr marL="514350" indent="-514350">
              <a:buAutoNum type="alphaLcParenBoth"/>
            </a:pPr>
            <a:r>
              <a:rPr lang="en-US" sz="2800" dirty="0"/>
              <a:t>If                       </a:t>
            </a:r>
            <a:r>
              <a:rPr lang="en-US" sz="2800" dirty="0">
                <a:solidFill>
                  <a:srgbClr val="0000FF"/>
                </a:solidFill>
              </a:rPr>
              <a:t>fixed point is physical </a:t>
            </a:r>
            <a:r>
              <a:rPr lang="en-US" sz="2800" dirty="0"/>
              <a:t>and globally attracting</a:t>
            </a:r>
          </a:p>
          <a:p>
            <a:pPr marL="514350" indent="-514350">
              <a:buAutoNum type="alphaLcParenBoth"/>
            </a:pPr>
            <a:endParaRPr lang="en-US" sz="2800" dirty="0"/>
          </a:p>
          <a:p>
            <a:pPr marL="514350" indent="-514350">
              <a:buAutoNum type="alphaLcParenBoth"/>
            </a:pPr>
            <a:r>
              <a:rPr lang="en-US" sz="2800" dirty="0"/>
              <a:t>If                                          see a </a:t>
            </a:r>
            <a:r>
              <a:rPr lang="en-US" sz="2800" dirty="0">
                <a:solidFill>
                  <a:srgbClr val="7030A0"/>
                </a:solidFill>
              </a:rPr>
              <a:t>periodic solution</a:t>
            </a:r>
          </a:p>
          <a:p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276" y="996856"/>
            <a:ext cx="482600" cy="4318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17" y="1952980"/>
            <a:ext cx="1333500" cy="3556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956" y="4404786"/>
            <a:ext cx="2489200" cy="4191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807" y="3163008"/>
            <a:ext cx="1333500" cy="419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20333" y="5461001"/>
            <a:ext cx="863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Transitions occur at </a:t>
            </a:r>
            <a:r>
              <a:rPr lang="en-US" sz="2800" dirty="0">
                <a:solidFill>
                  <a:srgbClr val="FF0000"/>
                </a:solidFill>
              </a:rPr>
              <a:t>Border Collision Bifurcations </a:t>
            </a:r>
            <a:r>
              <a:rPr lang="en-US" sz="2800" dirty="0"/>
              <a:t>when</a:t>
            </a:r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044" y="6069189"/>
            <a:ext cx="1574800" cy="533400"/>
          </a:xfrm>
          <a:prstGeom prst="rect">
            <a:avLst/>
          </a:prstGeom>
        </p:spPr>
      </p:pic>
      <p:pic>
        <p:nvPicPr>
          <p:cNvPr id="3" name="Picture 2" descr="A number with dots and lines&#10;&#10;Description automatically generated">
            <a:extLst>
              <a:ext uri="{FF2B5EF4-FFF2-40B4-BE49-F238E27FC236}">
                <a16:creationId xmlns:a16="http://schemas.microsoft.com/office/drawing/2014/main" id="{53ADCD01-D995-B45D-53FC-52F3E8F347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11" name="Picture 10" descr="A logo for a university&#10;&#10;Description automatically generated">
            <a:extLst>
              <a:ext uri="{FF2B5EF4-FFF2-40B4-BE49-F238E27FC236}">
                <a16:creationId xmlns:a16="http://schemas.microsoft.com/office/drawing/2014/main" id="{33C781EA-5897-0B46-747D-376E18DC5E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43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5DD004E-911C-AB45-941E-2FE752675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68" y="78361"/>
            <a:ext cx="9144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142112" y="2427113"/>
            <a:ext cx="423334" cy="409222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021678" y="4682052"/>
            <a:ext cx="251203" cy="4092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34BD88-83BB-AA4E-A119-A89E433B796F}"/>
              </a:ext>
            </a:extLst>
          </p:cNvPr>
          <p:cNvSpPr/>
          <p:nvPr/>
        </p:nvSpPr>
        <p:spPr>
          <a:xfrm>
            <a:off x="7924801" y="739035"/>
            <a:ext cx="759179" cy="4696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109" y="864295"/>
            <a:ext cx="660400" cy="495300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C531FB2-0E85-344A-81CD-F135D7607C42}"/>
              </a:ext>
            </a:extLst>
          </p:cNvPr>
          <p:cNvSpPr/>
          <p:nvPr/>
        </p:nvSpPr>
        <p:spPr>
          <a:xfrm>
            <a:off x="2177455" y="4874703"/>
            <a:ext cx="759179" cy="4696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312" y="4620248"/>
            <a:ext cx="660400" cy="419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2FEB27-D801-794E-9A3A-9A69C65C642F}"/>
              </a:ext>
            </a:extLst>
          </p:cNvPr>
          <p:cNvSpPr txBox="1"/>
          <p:nvPr/>
        </p:nvSpPr>
        <p:spPr>
          <a:xfrm>
            <a:off x="1736942" y="300626"/>
            <a:ext cx="3457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Existence of a periodic orbit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F895B4-460C-8B4B-87F4-1E288D8DC6CE}"/>
              </a:ext>
            </a:extLst>
          </p:cNvPr>
          <p:cNvSpPr txBox="1"/>
          <p:nvPr/>
        </p:nvSpPr>
        <p:spPr>
          <a:xfrm>
            <a:off x="9002039" y="851770"/>
            <a:ext cx="1651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Virtual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6FC08-B161-DA47-B75A-F6D39DC9AC96}"/>
              </a:ext>
            </a:extLst>
          </p:cNvPr>
          <p:cNvSpPr txBox="1"/>
          <p:nvPr/>
        </p:nvSpPr>
        <p:spPr>
          <a:xfrm>
            <a:off x="1951989" y="5162802"/>
            <a:ext cx="1651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Virtual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6B07BC-EA30-5048-A2A1-A9F8D230A38E}"/>
              </a:ext>
            </a:extLst>
          </p:cNvPr>
          <p:cNvSpPr/>
          <p:nvPr/>
        </p:nvSpPr>
        <p:spPr>
          <a:xfrm>
            <a:off x="6299201" y="396135"/>
            <a:ext cx="759179" cy="4696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D8C487-B782-6643-8B8B-147A688ACE75}"/>
              </a:ext>
            </a:extLst>
          </p:cNvPr>
          <p:cNvSpPr/>
          <p:nvPr/>
        </p:nvSpPr>
        <p:spPr>
          <a:xfrm>
            <a:off x="6108701" y="6022235"/>
            <a:ext cx="759179" cy="4696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CA20F3-3714-4F47-8807-6AF6E6F7F989}"/>
              </a:ext>
            </a:extLst>
          </p:cNvPr>
          <p:cNvSpPr/>
          <p:nvPr/>
        </p:nvSpPr>
        <p:spPr>
          <a:xfrm>
            <a:off x="7188201" y="3037735"/>
            <a:ext cx="759179" cy="4696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6C22AE-F40C-4D4C-9AE3-59EDB74DFD98}"/>
              </a:ext>
            </a:extLst>
          </p:cNvPr>
          <p:cNvSpPr/>
          <p:nvPr/>
        </p:nvSpPr>
        <p:spPr>
          <a:xfrm>
            <a:off x="3797301" y="3012335"/>
            <a:ext cx="759179" cy="4696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F0D356-24DE-5D41-AE21-064AE667AB8A}"/>
              </a:ext>
            </a:extLst>
          </p:cNvPr>
          <p:cNvSpPr/>
          <p:nvPr/>
        </p:nvSpPr>
        <p:spPr>
          <a:xfrm>
            <a:off x="5905501" y="1970935"/>
            <a:ext cx="759179" cy="4696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96D94A-2522-F94A-9EDF-ABD7DC796B71}"/>
              </a:ext>
            </a:extLst>
          </p:cNvPr>
          <p:cNvSpPr/>
          <p:nvPr/>
        </p:nvSpPr>
        <p:spPr>
          <a:xfrm>
            <a:off x="5892801" y="4968135"/>
            <a:ext cx="759179" cy="4696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2104F7-53BD-4B46-AF57-22D53901931E}"/>
              </a:ext>
            </a:extLst>
          </p:cNvPr>
          <p:cNvSpPr txBox="1"/>
          <p:nvPr/>
        </p:nvSpPr>
        <p:spPr>
          <a:xfrm>
            <a:off x="6769100" y="2836336"/>
            <a:ext cx="1796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F(X) &lt; 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AB4638-3966-BD49-B364-8005896614D8}"/>
              </a:ext>
            </a:extLst>
          </p:cNvPr>
          <p:cNvSpPr txBox="1"/>
          <p:nvPr/>
        </p:nvSpPr>
        <p:spPr>
          <a:xfrm>
            <a:off x="3695700" y="2874436"/>
            <a:ext cx="2705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F(X) &gt; 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B7A34E-AB15-5D44-9855-D06B18980680}"/>
              </a:ext>
            </a:extLst>
          </p:cNvPr>
          <p:cNvSpPr txBox="1"/>
          <p:nvPr/>
        </p:nvSpPr>
        <p:spPr>
          <a:xfrm>
            <a:off x="6057900" y="5960362"/>
            <a:ext cx="2705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:  F(X) = 0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7182DCC-96A4-4D46-85F6-25D8C1689699}"/>
              </a:ext>
            </a:extLst>
          </p:cNvPr>
          <p:cNvCxnSpPr/>
          <p:nvPr/>
        </p:nvCxnSpPr>
        <p:spPr>
          <a:xfrm>
            <a:off x="4556480" y="1841501"/>
            <a:ext cx="307621" cy="1294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41E16EB-76AD-7944-BAA9-AEAC89DCB2AD}"/>
              </a:ext>
            </a:extLst>
          </p:cNvPr>
          <p:cNvCxnSpPr/>
          <p:nvPr/>
        </p:nvCxnSpPr>
        <p:spPr>
          <a:xfrm flipH="1">
            <a:off x="4775200" y="1970936"/>
            <a:ext cx="101600" cy="2515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5BEFA20-DD6A-8E49-866C-A38D33E2F277}"/>
              </a:ext>
            </a:extLst>
          </p:cNvPr>
          <p:cNvSpPr txBox="1"/>
          <p:nvPr/>
        </p:nvSpPr>
        <p:spPr>
          <a:xfrm>
            <a:off x="1736942" y="6394537"/>
            <a:ext cx="10759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2CF7"/>
                </a:solidFill>
              </a:rPr>
              <a:t>      Proof using the Brouwer Fixed Point. theorem</a:t>
            </a:r>
          </a:p>
        </p:txBody>
      </p:sp>
      <p:pic>
        <p:nvPicPr>
          <p:cNvPr id="9" name="Picture 8" descr="A number with dots and lines&#10;&#10;Description automatically generated">
            <a:extLst>
              <a:ext uri="{FF2B5EF4-FFF2-40B4-BE49-F238E27FC236}">
                <a16:creationId xmlns:a16="http://schemas.microsoft.com/office/drawing/2014/main" id="{4A3AF88A-AFBB-EB68-F2CA-D5AB4476D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25" name="Picture 24" descr="A logo for a university&#10;&#10;Description automatically generated">
            <a:extLst>
              <a:ext uri="{FF2B5EF4-FFF2-40B4-BE49-F238E27FC236}">
                <a16:creationId xmlns:a16="http://schemas.microsoft.com/office/drawing/2014/main" id="{02EEC18E-587C-F5F6-0339-D181139FBD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4786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pic>
        <p:nvPicPr>
          <p:cNvPr id="3" name="Picture 2" descr="A graph with red lines&#10;&#10;Description automatically generated">
            <a:extLst>
              <a:ext uri="{FF2B5EF4-FFF2-40B4-BE49-F238E27FC236}">
                <a16:creationId xmlns:a16="http://schemas.microsoft.com/office/drawing/2014/main" id="{7767AB3D-0295-ABB2-A0EB-B595960DB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950" y="654050"/>
            <a:ext cx="7404100" cy="5549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A9DCCF-36DA-D76A-90DF-955F29172CA7}"/>
                  </a:ext>
                </a:extLst>
              </p:cNvPr>
              <p:cNvSpPr txBox="1"/>
              <p:nvPr/>
            </p:nvSpPr>
            <p:spPr>
              <a:xfrm>
                <a:off x="3396343" y="6230102"/>
                <a:ext cx="508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A9DCCF-36DA-D76A-90DF-955F29172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343" y="6230102"/>
                <a:ext cx="5080000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BB5683A-9E07-CE2B-E41B-FA5D890C5EF8}"/>
              </a:ext>
            </a:extLst>
          </p:cNvPr>
          <p:cNvSpPr txBox="1"/>
          <p:nvPr/>
        </p:nvSpPr>
        <p:spPr>
          <a:xfrm>
            <a:off x="5442857" y="2569029"/>
            <a:ext cx="238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Periodic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0B6BD1-366B-555D-8DA7-BF25325F6DB0}"/>
              </a:ext>
            </a:extLst>
          </p:cNvPr>
          <p:cNvSpPr txBox="1"/>
          <p:nvPr/>
        </p:nvSpPr>
        <p:spPr>
          <a:xfrm>
            <a:off x="9042399" y="2554515"/>
            <a:ext cx="168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 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8D3E51-13A2-11D8-7B41-A1A598C22538}"/>
              </a:ext>
            </a:extLst>
          </p:cNvPr>
          <p:cNvSpPr txBox="1"/>
          <p:nvPr/>
        </p:nvSpPr>
        <p:spPr>
          <a:xfrm>
            <a:off x="2024740" y="4419598"/>
            <a:ext cx="168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 point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AD876E-0076-B07D-C7B0-65879D833830}"/>
              </a:ext>
            </a:extLst>
          </p:cNvPr>
          <p:cNvSpPr txBox="1"/>
          <p:nvPr/>
        </p:nvSpPr>
        <p:spPr>
          <a:xfrm>
            <a:off x="8476343" y="3972076"/>
            <a:ext cx="345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Border collision bifurcation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CA19E88-6CA2-D01F-970A-B9F7BE5E23F2}"/>
              </a:ext>
            </a:extLst>
          </p:cNvPr>
          <p:cNvCxnSpPr/>
          <p:nvPr/>
        </p:nvCxnSpPr>
        <p:spPr>
          <a:xfrm flipH="1" flipV="1">
            <a:off x="8679543" y="3164114"/>
            <a:ext cx="362856" cy="8079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492BF68-E2AD-6D7C-F5B1-698F26CF4850}"/>
              </a:ext>
            </a:extLst>
          </p:cNvPr>
          <p:cNvCxnSpPr/>
          <p:nvPr/>
        </p:nvCxnSpPr>
        <p:spPr>
          <a:xfrm flipH="1" flipV="1">
            <a:off x="4136571" y="3628571"/>
            <a:ext cx="4339772" cy="7910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8208A50-2B5A-902B-6530-032FD9146374}"/>
              </a:ext>
            </a:extLst>
          </p:cNvPr>
          <p:cNvSpPr txBox="1"/>
          <p:nvPr/>
        </p:nvSpPr>
        <p:spPr>
          <a:xfrm>
            <a:off x="3708398" y="258566"/>
            <a:ext cx="533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Bifurcation diagram: </a:t>
            </a:r>
            <a:r>
              <a:rPr lang="en-US" sz="2800" dirty="0" err="1">
                <a:solidFill>
                  <a:srgbClr val="7030A0"/>
                </a:solidFill>
              </a:rPr>
              <a:t>Heavyside</a:t>
            </a:r>
            <a:endParaRPr lang="en-US" sz="28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1195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pic>
        <p:nvPicPr>
          <p:cNvPr id="3" name="Picture 2" descr="A graph of a curve&#10;&#10;Description automatically generated">
            <a:extLst>
              <a:ext uri="{FF2B5EF4-FFF2-40B4-BE49-F238E27FC236}">
                <a16:creationId xmlns:a16="http://schemas.microsoft.com/office/drawing/2014/main" id="{1822C05F-9FDA-1731-16DC-F35387CAC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770" y="587827"/>
            <a:ext cx="7523033" cy="5642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19F88E-CAC4-2343-4461-8BAFE402329E}"/>
                  </a:ext>
                </a:extLst>
              </p:cNvPr>
              <p:cNvSpPr txBox="1"/>
              <p:nvPr/>
            </p:nvSpPr>
            <p:spPr>
              <a:xfrm>
                <a:off x="3396343" y="6230102"/>
                <a:ext cx="508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19F88E-CAC4-2343-4461-8BAFE4023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343" y="6230102"/>
                <a:ext cx="5080000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D58DA9C-F2AD-9DE4-B7D5-57510F5E3D09}"/>
              </a:ext>
            </a:extLst>
          </p:cNvPr>
          <p:cNvSpPr txBox="1"/>
          <p:nvPr/>
        </p:nvSpPr>
        <p:spPr>
          <a:xfrm>
            <a:off x="5442857" y="2569029"/>
            <a:ext cx="238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Periodic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03D6F2-C45E-87D3-08AE-B6833DA8AED8}"/>
              </a:ext>
            </a:extLst>
          </p:cNvPr>
          <p:cNvSpPr txBox="1"/>
          <p:nvPr/>
        </p:nvSpPr>
        <p:spPr>
          <a:xfrm>
            <a:off x="9042399" y="2554515"/>
            <a:ext cx="168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 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25E590-C188-744A-C9E2-5B7DF9C81E1A}"/>
              </a:ext>
            </a:extLst>
          </p:cNvPr>
          <p:cNvSpPr txBox="1"/>
          <p:nvPr/>
        </p:nvSpPr>
        <p:spPr>
          <a:xfrm>
            <a:off x="2024740" y="4419598"/>
            <a:ext cx="168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 point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CF5132-C3A6-B216-14F4-680C7693190F}"/>
              </a:ext>
            </a:extLst>
          </p:cNvPr>
          <p:cNvSpPr txBox="1"/>
          <p:nvPr/>
        </p:nvSpPr>
        <p:spPr>
          <a:xfrm>
            <a:off x="8476343" y="3972076"/>
            <a:ext cx="345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Sub-critical </a:t>
            </a:r>
            <a:r>
              <a:rPr lang="en-US" sz="2400" dirty="0" err="1"/>
              <a:t>Hopf</a:t>
            </a:r>
            <a:r>
              <a:rPr lang="en-US" sz="2400" dirty="0"/>
              <a:t> bifurcation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50A64A2-0BB1-57CC-A0F5-6E92F1A304AB}"/>
              </a:ext>
            </a:extLst>
          </p:cNvPr>
          <p:cNvCxnSpPr/>
          <p:nvPr/>
        </p:nvCxnSpPr>
        <p:spPr>
          <a:xfrm flipH="1" flipV="1">
            <a:off x="8679543" y="3164114"/>
            <a:ext cx="362856" cy="8079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7BC7D3-42A6-FA0C-7CD4-0B33583949CC}"/>
              </a:ext>
            </a:extLst>
          </p:cNvPr>
          <p:cNvCxnSpPr/>
          <p:nvPr/>
        </p:nvCxnSpPr>
        <p:spPr>
          <a:xfrm flipH="1" flipV="1">
            <a:off x="4136571" y="3628571"/>
            <a:ext cx="4339772" cy="7910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59A78A4-AB88-7D8B-A9C1-30C45A8D6A63}"/>
              </a:ext>
            </a:extLst>
          </p:cNvPr>
          <p:cNvSpPr txBox="1"/>
          <p:nvPr/>
        </p:nvSpPr>
        <p:spPr>
          <a:xfrm>
            <a:off x="3708398" y="258566"/>
            <a:ext cx="7523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Bifurcation diagram: (smoothed) tanh</a:t>
            </a:r>
          </a:p>
        </p:txBody>
      </p:sp>
    </p:spTree>
    <p:extLst>
      <p:ext uri="{BB962C8B-B14F-4D97-AF65-F5344CB8AC3E}">
        <p14:creationId xmlns:p14="http://schemas.microsoft.com/office/powerpoint/2010/main" val="42726981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BE4E1195-AA82-E21C-2F84-37787FE62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756" y="1355563"/>
            <a:ext cx="10429893" cy="5866816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712C7D6-E64B-9374-503C-6124205B618B}"/>
              </a:ext>
            </a:extLst>
          </p:cNvPr>
          <p:cNvSpPr/>
          <p:nvPr/>
        </p:nvSpPr>
        <p:spPr>
          <a:xfrm>
            <a:off x="2656114" y="1117600"/>
            <a:ext cx="7605486" cy="130628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9B60BC-2B73-F52D-EF48-8D21BB427363}"/>
              </a:ext>
            </a:extLst>
          </p:cNvPr>
          <p:cNvSpPr txBox="1"/>
          <p:nvPr/>
        </p:nvSpPr>
        <p:spPr>
          <a:xfrm>
            <a:off x="609600" y="-14514"/>
            <a:ext cx="10929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 2:  Fixed point, Limit Cycle, and Chaotic </a:t>
            </a:r>
            <a:r>
              <a:rPr lang="en-US" sz="2800" dirty="0">
                <a:solidFill>
                  <a:schemeClr val="accent4"/>
                </a:solidFill>
              </a:rPr>
              <a:t>Dynamics in </a:t>
            </a:r>
            <a:r>
              <a:rPr lang="en-US" sz="2800" dirty="0" err="1">
                <a:solidFill>
                  <a:schemeClr val="accent4"/>
                </a:solidFill>
              </a:rPr>
              <a:t>ReLU</a:t>
            </a:r>
            <a:r>
              <a:rPr lang="en-US" sz="2800" dirty="0">
                <a:solidFill>
                  <a:schemeClr val="accent4"/>
                </a:solidFill>
              </a:rPr>
              <a:t> type ODEs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9E4A05-E65E-4FB3-57F7-59F24CFBE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6467" y="1298119"/>
            <a:ext cx="6794500" cy="952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E8BDF5-4847-A473-D0D2-DC20C60FCAC7}"/>
              </a:ext>
            </a:extLst>
          </p:cNvPr>
          <p:cNvSpPr txBox="1"/>
          <p:nvPr/>
        </p:nvSpPr>
        <p:spPr>
          <a:xfrm>
            <a:off x="5496955" y="3309257"/>
            <a:ext cx="81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(+,+)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804C07-F92A-74A9-3300-49D72E08AC9A}"/>
              </a:ext>
            </a:extLst>
          </p:cNvPr>
          <p:cNvSpPr txBox="1"/>
          <p:nvPr/>
        </p:nvSpPr>
        <p:spPr>
          <a:xfrm>
            <a:off x="4270499" y="3911600"/>
            <a:ext cx="81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(+,0)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BFFBA7-E90A-A557-9ECF-00387CD98060}"/>
              </a:ext>
            </a:extLst>
          </p:cNvPr>
          <p:cNvSpPr txBox="1"/>
          <p:nvPr/>
        </p:nvSpPr>
        <p:spPr>
          <a:xfrm>
            <a:off x="4858329" y="4702629"/>
            <a:ext cx="81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(0,0)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C28E85-8FC0-7A30-2492-3B7A6511A71E}"/>
              </a:ext>
            </a:extLst>
          </p:cNvPr>
          <p:cNvSpPr txBox="1"/>
          <p:nvPr/>
        </p:nvSpPr>
        <p:spPr>
          <a:xfrm>
            <a:off x="5954155" y="4288971"/>
            <a:ext cx="81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(0,+)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0B139A-8DC5-F5B0-D859-1DADD907A48A}"/>
              </a:ext>
            </a:extLst>
          </p:cNvPr>
          <p:cNvSpPr/>
          <p:nvPr/>
        </p:nvSpPr>
        <p:spPr>
          <a:xfrm>
            <a:off x="7547672" y="2488582"/>
            <a:ext cx="3627009" cy="3532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1873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B19CE2DA-39B1-4059-C5E8-DF734D417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059" y="-1140025"/>
            <a:ext cx="16692493" cy="9389530"/>
          </a:xfrm>
          <a:prstGeom prst="rect">
            <a:avLst/>
          </a:prstGeom>
        </p:spPr>
      </p:pic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93514-406E-93E5-E5C6-2D3EB4860CA8}"/>
              </a:ext>
            </a:extLst>
          </p:cNvPr>
          <p:cNvSpPr/>
          <p:nvPr/>
        </p:nvSpPr>
        <p:spPr>
          <a:xfrm>
            <a:off x="10348686" y="362857"/>
            <a:ext cx="2917371" cy="5475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76A14CF5-6387-B3E1-067C-41A23EBC6AE6}"/>
              </a:ext>
            </a:extLst>
          </p:cNvPr>
          <p:cNvSpPr/>
          <p:nvPr/>
        </p:nvSpPr>
        <p:spPr>
          <a:xfrm>
            <a:off x="7532914" y="2002972"/>
            <a:ext cx="348343" cy="319314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55F86B5-9F44-C8BD-829B-15FA51044709}"/>
              </a:ext>
            </a:extLst>
          </p:cNvPr>
          <p:cNvCxnSpPr>
            <a:cxnSpLocks/>
          </p:cNvCxnSpPr>
          <p:nvPr/>
        </p:nvCxnSpPr>
        <p:spPr>
          <a:xfrm flipH="1">
            <a:off x="6299200" y="2213429"/>
            <a:ext cx="1132114" cy="2177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A4E258-DC56-A663-EF5A-3CF7CFBBF96A}"/>
              </a:ext>
            </a:extLst>
          </p:cNvPr>
          <p:cNvCxnSpPr>
            <a:cxnSpLocks/>
          </p:cNvCxnSpPr>
          <p:nvPr/>
        </p:nvCxnSpPr>
        <p:spPr>
          <a:xfrm flipH="1">
            <a:off x="5297714" y="2431143"/>
            <a:ext cx="1001486" cy="181428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54BC78-05B4-F317-83C3-704F7001A7B5}"/>
              </a:ext>
            </a:extLst>
          </p:cNvPr>
          <p:cNvCxnSpPr>
            <a:cxnSpLocks/>
          </p:cNvCxnSpPr>
          <p:nvPr/>
        </p:nvCxnSpPr>
        <p:spPr>
          <a:xfrm flipH="1">
            <a:off x="5689068" y="2431143"/>
            <a:ext cx="610132" cy="13861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B468974-7561-6D3D-8A68-F3D60EA91C5B}"/>
              </a:ext>
            </a:extLst>
          </p:cNvPr>
          <p:cNvCxnSpPr>
            <a:cxnSpLocks/>
          </p:cNvCxnSpPr>
          <p:nvPr/>
        </p:nvCxnSpPr>
        <p:spPr>
          <a:xfrm flipH="1">
            <a:off x="5167086" y="3875314"/>
            <a:ext cx="521982" cy="1204686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B7C9DB-78DC-FA13-401F-B8FA48674BCD}"/>
              </a:ext>
            </a:extLst>
          </p:cNvPr>
          <p:cNvCxnSpPr>
            <a:cxnSpLocks/>
          </p:cNvCxnSpPr>
          <p:nvPr/>
        </p:nvCxnSpPr>
        <p:spPr>
          <a:xfrm>
            <a:off x="5733010" y="3860800"/>
            <a:ext cx="1632193" cy="9724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3E44317-974F-122C-C220-7014758005D0}"/>
              </a:ext>
            </a:extLst>
          </p:cNvPr>
          <p:cNvSpPr txBox="1"/>
          <p:nvPr/>
        </p:nvSpPr>
        <p:spPr>
          <a:xfrm>
            <a:off x="7532914" y="1407886"/>
            <a:ext cx="1683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638F6E-AF40-D250-1C65-95C7FB3B837A}"/>
              </a:ext>
            </a:extLst>
          </p:cNvPr>
          <p:cNvSpPr txBox="1"/>
          <p:nvPr/>
        </p:nvSpPr>
        <p:spPr>
          <a:xfrm>
            <a:off x="3425371" y="362857"/>
            <a:ext cx="650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Evolution of a fixed point. (2-dimensions)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7C4AAF-C8C6-8B5B-BACD-15DEC2F2A422}"/>
              </a:ext>
            </a:extLst>
          </p:cNvPr>
          <p:cNvSpPr txBox="1"/>
          <p:nvPr/>
        </p:nvSpPr>
        <p:spPr>
          <a:xfrm>
            <a:off x="5703582" y="1016003"/>
            <a:ext cx="2467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 propagation OK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3F5CE0E-59BA-3A84-9699-1BF13FC2F305}"/>
              </a:ext>
            </a:extLst>
          </p:cNvPr>
          <p:cNvCxnSpPr/>
          <p:nvPr/>
        </p:nvCxnSpPr>
        <p:spPr>
          <a:xfrm>
            <a:off x="7024914" y="1515961"/>
            <a:ext cx="0" cy="6974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957914E-2620-8CA9-0951-0599EFE00989}"/>
              </a:ext>
            </a:extLst>
          </p:cNvPr>
          <p:cNvSpPr txBox="1"/>
          <p:nvPr/>
        </p:nvSpPr>
        <p:spPr>
          <a:xfrm>
            <a:off x="2038727" y="1865085"/>
            <a:ext cx="2467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 propagation fails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F2E1F3E-F03F-9CAC-606C-ED527B57865B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4506688" y="2049751"/>
            <a:ext cx="1603826" cy="3233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0CD7BE3-5BC9-FB66-D98B-604627ACEE43}"/>
              </a:ext>
            </a:extLst>
          </p:cNvPr>
          <p:cNvCxnSpPr>
            <a:cxnSpLocks/>
          </p:cNvCxnSpPr>
          <p:nvPr/>
        </p:nvCxnSpPr>
        <p:spPr>
          <a:xfrm>
            <a:off x="4165600" y="2322286"/>
            <a:ext cx="1523468" cy="13643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3D95C19-D4B5-221F-21B3-EFEE65544228}"/>
              </a:ext>
            </a:extLst>
          </p:cNvPr>
          <p:cNvCxnSpPr>
            <a:cxnSpLocks/>
          </p:cNvCxnSpPr>
          <p:nvPr/>
        </p:nvCxnSpPr>
        <p:spPr>
          <a:xfrm flipH="1">
            <a:off x="6110514" y="1515961"/>
            <a:ext cx="812800" cy="14812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3782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ecision 23">
            <a:extLst>
              <a:ext uri="{FF2B5EF4-FFF2-40B4-BE49-F238E27FC236}">
                <a16:creationId xmlns:a16="http://schemas.microsoft.com/office/drawing/2014/main" id="{BD63DA33-B252-55FA-2EA5-21FE46AB35BA}"/>
              </a:ext>
            </a:extLst>
          </p:cNvPr>
          <p:cNvSpPr/>
          <p:nvPr/>
        </p:nvSpPr>
        <p:spPr>
          <a:xfrm>
            <a:off x="3396338" y="1291770"/>
            <a:ext cx="3069773" cy="4318003"/>
          </a:xfrm>
          <a:prstGeom prst="flowChartDecision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559B8DB2-2AEC-F698-6BFC-12E04F61A255}"/>
              </a:ext>
            </a:extLst>
          </p:cNvPr>
          <p:cNvSpPr/>
          <p:nvPr/>
        </p:nvSpPr>
        <p:spPr>
          <a:xfrm flipH="1">
            <a:off x="4666341" y="4245431"/>
            <a:ext cx="5312229" cy="1248229"/>
          </a:xfrm>
          <a:prstGeom prst="parallelogram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1FF46C-6F3C-22C6-C93F-62A6E9EEFDA8}"/>
              </a:ext>
            </a:extLst>
          </p:cNvPr>
          <p:cNvSpPr txBox="1"/>
          <p:nvPr/>
        </p:nvSpPr>
        <p:spPr>
          <a:xfrm>
            <a:off x="1901370" y="478971"/>
            <a:ext cx="896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Local </a:t>
            </a:r>
            <a:r>
              <a:rPr lang="en-US" sz="2400" dirty="0" err="1">
                <a:solidFill>
                  <a:srgbClr val="0070C0"/>
                </a:solidFill>
              </a:rPr>
              <a:t>behaviour</a:t>
            </a:r>
            <a:r>
              <a:rPr lang="en-US" sz="2400" dirty="0">
                <a:solidFill>
                  <a:srgbClr val="0070C0"/>
                </a:solidFill>
              </a:rPr>
              <a:t> (n – dimensions) when back propagation fails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8FE02F33-FA43-F135-9467-885DC2F03419}"/>
              </a:ext>
            </a:extLst>
          </p:cNvPr>
          <p:cNvSpPr/>
          <p:nvPr/>
        </p:nvSpPr>
        <p:spPr>
          <a:xfrm>
            <a:off x="4470400" y="2090057"/>
            <a:ext cx="5718629" cy="3048000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FDA6FF2-CE73-1A9E-A41A-B493218505A6}"/>
              </a:ext>
            </a:extLst>
          </p:cNvPr>
          <p:cNvCxnSpPr>
            <a:cxnSpLocks/>
          </p:cNvCxnSpPr>
          <p:nvPr/>
        </p:nvCxnSpPr>
        <p:spPr>
          <a:xfrm flipV="1">
            <a:off x="7329714" y="1593779"/>
            <a:ext cx="1299029" cy="15022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Parallelogram 8">
            <a:extLst>
              <a:ext uri="{FF2B5EF4-FFF2-40B4-BE49-F238E27FC236}">
                <a16:creationId xmlns:a16="http://schemas.microsoft.com/office/drawing/2014/main" id="{FB01BE11-B55A-24BD-D37E-E30D26670D4B}"/>
              </a:ext>
            </a:extLst>
          </p:cNvPr>
          <p:cNvSpPr/>
          <p:nvPr/>
        </p:nvSpPr>
        <p:spPr>
          <a:xfrm flipH="1">
            <a:off x="4383315" y="2989943"/>
            <a:ext cx="5312229" cy="1248229"/>
          </a:xfrm>
          <a:prstGeom prst="parallelogram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144C3A-8031-F759-6615-3E55E8C53974}"/>
              </a:ext>
            </a:extLst>
          </p:cNvPr>
          <p:cNvSpPr txBox="1"/>
          <p:nvPr/>
        </p:nvSpPr>
        <p:spPr>
          <a:xfrm>
            <a:off x="5326742" y="3222171"/>
            <a:ext cx="223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c</a:t>
            </a:r>
            <a:r>
              <a:rPr lang="en-US" sz="2800" baseline="30000" dirty="0" err="1"/>
              <a:t>T</a:t>
            </a:r>
            <a:r>
              <a:rPr lang="en-US" sz="2800" baseline="30000" dirty="0"/>
              <a:t> </a:t>
            </a:r>
            <a:r>
              <a:rPr lang="en-US" sz="2800" dirty="0"/>
              <a:t>x = 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148BEE-2AE0-0CF0-EAB4-84D765314C23}"/>
              </a:ext>
            </a:extLst>
          </p:cNvPr>
          <p:cNvCxnSpPr>
            <a:cxnSpLocks/>
          </p:cNvCxnSpPr>
          <p:nvPr/>
        </p:nvCxnSpPr>
        <p:spPr>
          <a:xfrm flipV="1">
            <a:off x="5907314" y="3570514"/>
            <a:ext cx="972457" cy="226770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BCBB1E-0270-68D6-4B44-97775D86CE90}"/>
              </a:ext>
            </a:extLst>
          </p:cNvPr>
          <p:cNvCxnSpPr/>
          <p:nvPr/>
        </p:nvCxnSpPr>
        <p:spPr>
          <a:xfrm flipV="1">
            <a:off x="6879771" y="3033486"/>
            <a:ext cx="478972" cy="558802"/>
          </a:xfrm>
          <a:prstGeom prst="line">
            <a:avLst/>
          </a:prstGeom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8956467-A1DF-3908-59CC-5B5C72DBDC0A}"/>
                  </a:ext>
                </a:extLst>
              </p:cNvPr>
              <p:cNvSpPr txBox="1"/>
              <p:nvPr/>
            </p:nvSpPr>
            <p:spPr>
              <a:xfrm>
                <a:off x="7053944" y="5479142"/>
                <a:ext cx="1315760" cy="5320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8956467-A1DF-3908-59CC-5B5C72DBD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944" y="5479142"/>
                <a:ext cx="1315760" cy="532005"/>
              </a:xfrm>
              <a:prstGeom prst="rect">
                <a:avLst/>
              </a:prstGeom>
              <a:blipFill>
                <a:blip r:embed="rId4"/>
                <a:stretch>
                  <a:fillRect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1163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DA2163B2-3059-FBDC-3BCF-4C3644739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30" y="66736"/>
            <a:ext cx="10277042" cy="6791263"/>
          </a:xfrm>
          <a:prstGeom prst="rect">
            <a:avLst/>
          </a:prstGeom>
        </p:spPr>
      </p:pic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FF3FBF8-249C-D667-2041-F54B2D8FF0C0}"/>
              </a:ext>
            </a:extLst>
          </p:cNvPr>
          <p:cNvSpPr/>
          <p:nvPr/>
        </p:nvSpPr>
        <p:spPr>
          <a:xfrm>
            <a:off x="1103086" y="1828800"/>
            <a:ext cx="10043885" cy="2612571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707A65-7687-C419-FAF2-FBB83CE38389}"/>
              </a:ext>
            </a:extLst>
          </p:cNvPr>
          <p:cNvSpPr txBox="1"/>
          <p:nvPr/>
        </p:nvSpPr>
        <p:spPr>
          <a:xfrm>
            <a:off x="1214894" y="769257"/>
            <a:ext cx="940956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AIM: 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>
                <a:solidFill>
                  <a:srgbClr val="FF0000"/>
                </a:solidFill>
              </a:rPr>
              <a:t>Understand</a:t>
            </a:r>
            <a:r>
              <a:rPr lang="en-US" sz="3200" dirty="0"/>
              <a:t>, and control, the </a:t>
            </a:r>
            <a:r>
              <a:rPr lang="en-US" sz="3200" dirty="0">
                <a:solidFill>
                  <a:srgbClr val="0070C0"/>
                </a:solidFill>
              </a:rPr>
              <a:t>dynamical</a:t>
            </a:r>
            <a:r>
              <a:rPr lang="en-US" sz="3200" dirty="0"/>
              <a:t> </a:t>
            </a:r>
            <a:r>
              <a:rPr lang="en-US" sz="3200" dirty="0" err="1"/>
              <a:t>behaviour</a:t>
            </a:r>
            <a:r>
              <a:rPr lang="en-US" sz="3200" dirty="0"/>
              <a:t> and training of (feed forward) Neural Nets and Neural ODEs by using results from the theory of </a:t>
            </a:r>
          </a:p>
          <a:p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dynamical systems (smooth and non-smooth)</a:t>
            </a:r>
          </a:p>
        </p:txBody>
      </p:sp>
    </p:spTree>
    <p:extLst>
      <p:ext uri="{BB962C8B-B14F-4D97-AF65-F5344CB8AC3E}">
        <p14:creationId xmlns:p14="http://schemas.microsoft.com/office/powerpoint/2010/main" val="29988915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C1992CF-7038-C5CB-7F02-8734C149C897}"/>
                  </a:ext>
                </a:extLst>
              </p:cNvPr>
              <p:cNvSpPr txBox="1"/>
              <p:nvPr/>
            </p:nvSpPr>
            <p:spPr>
              <a:xfrm>
                <a:off x="624113" y="159659"/>
                <a:ext cx="11945256" cy="6063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4"/>
                    </a:solidFill>
                  </a:rPr>
                  <a:t>General case: Normal form at the transition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All </a:t>
                </a:r>
                <a:r>
                  <a:rPr lang="en-US" sz="2400" dirty="0" err="1"/>
                  <a:t>ReLU</a:t>
                </a:r>
                <a:r>
                  <a:rPr lang="en-US" sz="2400" dirty="0"/>
                  <a:t> type dynamics can be expressed locally </a:t>
                </a:r>
                <a:r>
                  <a:rPr lang="en-US" sz="2400" dirty="0">
                    <a:solidFill>
                      <a:srgbClr val="FF0000"/>
                    </a:solidFill>
                  </a:rPr>
                  <a:t>close to the switch manifold  </a:t>
                </a:r>
                <a:r>
                  <a:rPr lang="en-US" sz="2400" dirty="0"/>
                  <a:t>as:</a:t>
                </a:r>
              </a:p>
              <a:p>
                <a:endParaRPr lang="en-GB" sz="2400" dirty="0">
                  <a:latin typeface="CMR10"/>
                </a:endParaRPr>
              </a:p>
              <a:p>
                <a:endParaRPr lang="en-GB" sz="2400" dirty="0">
                  <a:latin typeface="CMR10"/>
                </a:endParaRPr>
              </a:p>
              <a:p>
                <a:endParaRPr lang="en-GB" sz="2400" dirty="0">
                  <a:latin typeface="CMR10"/>
                </a:endParaRPr>
              </a:p>
              <a:p>
                <a:endParaRPr lang="en-GB" sz="2400" dirty="0">
                  <a:latin typeface="CMR10"/>
                </a:endParaRPr>
              </a:p>
              <a:p>
                <a:r>
                  <a:rPr lang="en-GB" sz="2400" dirty="0">
                    <a:latin typeface="CMR10"/>
                  </a:rPr>
                  <a:t>Possible scenarios:</a:t>
                </a:r>
              </a:p>
              <a:p>
                <a:endParaRPr lang="en-GB" sz="2400" dirty="0">
                  <a:latin typeface="CMR1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CMR10"/>
                  </a:rPr>
                  <a:t>FP </a:t>
                </a:r>
                <a:r>
                  <a:rPr lang="en-GB" sz="2400" dirty="0">
                    <a:latin typeface="CMR10"/>
                    <a:sym typeface="Wingdings" pitchFamily="2" charset="2"/>
                  </a:rPr>
                  <a:t> FP</a:t>
                </a:r>
                <a:endParaRPr lang="en-GB" sz="2400" dirty="0"/>
              </a:p>
              <a:p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FP + FP </a:t>
                </a:r>
                <a:r>
                  <a:rPr lang="en-US" sz="24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∅</m:t>
                    </m:r>
                  </m:oMath>
                </a14:m>
                <a:endParaRPr lang="en-US" sz="2400" dirty="0">
                  <a:sym typeface="Wingdings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>
                  <a:sym typeface="Wingdings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ym typeface="Wingdings" pitchFamily="2" charset="2"/>
                  </a:rPr>
                  <a:t>FP  Limit cycle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>
                  <a:sym typeface="Wingdings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ym typeface="Wingdings" pitchFamily="2" charset="2"/>
                  </a:rPr>
                  <a:t>FP  Chaos</a:t>
                </a:r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C1992CF-7038-C5CB-7F02-8734C149C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13" y="159659"/>
                <a:ext cx="11945256" cy="6063198"/>
              </a:xfrm>
              <a:prstGeom prst="rect">
                <a:avLst/>
              </a:prstGeom>
              <a:blipFill>
                <a:blip r:embed="rId4"/>
                <a:stretch>
                  <a:fillRect l="-1062" t="-1044" b="-1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B934E38-8EC8-B5C0-B903-40FCFC8050EF}"/>
              </a:ext>
            </a:extLst>
          </p:cNvPr>
          <p:cNvSpPr/>
          <p:nvPr/>
        </p:nvSpPr>
        <p:spPr>
          <a:xfrm>
            <a:off x="3788229" y="1665050"/>
            <a:ext cx="5515428" cy="176395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1FC8DD-231D-ED25-4282-C11C26894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1129" y="1723106"/>
            <a:ext cx="4699000" cy="1582514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904A8FF-630F-ED4C-0BD4-EB484E212133}"/>
              </a:ext>
            </a:extLst>
          </p:cNvPr>
          <p:cNvSpPr/>
          <p:nvPr/>
        </p:nvSpPr>
        <p:spPr>
          <a:xfrm>
            <a:off x="4131129" y="4078514"/>
            <a:ext cx="6609442" cy="14320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415E3-A531-8F6F-77B4-D0A3C19F6388}"/>
              </a:ext>
            </a:extLst>
          </p:cNvPr>
          <p:cNvSpPr txBox="1"/>
          <p:nvPr/>
        </p:nvSpPr>
        <p:spPr>
          <a:xfrm>
            <a:off x="4426857" y="4325257"/>
            <a:ext cx="61685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classify many of  the transitions in terms of the structure of  A</a:t>
            </a:r>
            <a:r>
              <a:rPr lang="en-US" sz="2400" baseline="-25000" dirty="0"/>
              <a:t>i</a:t>
            </a:r>
            <a:r>
              <a:rPr lang="en-US" sz="2400" dirty="0"/>
              <a:t>  and b.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 [Freire], [Carmona]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C1D55396-9B5E-C9D4-039B-D28468FCBBB6}"/>
              </a:ext>
            </a:extLst>
          </p:cNvPr>
          <p:cNvSpPr/>
          <p:nvPr/>
        </p:nvSpPr>
        <p:spPr>
          <a:xfrm>
            <a:off x="3251200" y="3429000"/>
            <a:ext cx="537029" cy="2565400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5722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CA74F3-764F-705C-C1E5-758A38127CA3}"/>
              </a:ext>
            </a:extLst>
          </p:cNvPr>
          <p:cNvSpPr txBox="1"/>
          <p:nvPr/>
        </p:nvSpPr>
        <p:spPr>
          <a:xfrm>
            <a:off x="1175657" y="449943"/>
            <a:ext cx="7329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Example: </a:t>
            </a:r>
            <a:r>
              <a:rPr lang="en-US" sz="2400" dirty="0">
                <a:solidFill>
                  <a:schemeClr val="accent4"/>
                </a:solidFill>
              </a:rPr>
              <a:t>FP </a:t>
            </a:r>
            <a:r>
              <a:rPr lang="en-US" sz="2400" dirty="0">
                <a:solidFill>
                  <a:schemeClr val="accent4"/>
                </a:solidFill>
                <a:sym typeface="Wingdings" pitchFamily="2" charset="2"/>
              </a:rPr>
              <a:t> Limit Cycle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EF61EF-9CF0-42E9-234A-02531035D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199" y="1148795"/>
            <a:ext cx="7772400" cy="649566"/>
          </a:xfrm>
          <a:prstGeom prst="rect">
            <a:avLst/>
          </a:prstGeom>
        </p:spPr>
      </p:pic>
      <p:pic>
        <p:nvPicPr>
          <p:cNvPr id="11" name="Picture 10" descr="A red and blue circle with a point&#10;&#10;Description automatically generated">
            <a:extLst>
              <a:ext uri="{FF2B5EF4-FFF2-40B4-BE49-F238E27FC236}">
                <a16:creationId xmlns:a16="http://schemas.microsoft.com/office/drawing/2014/main" id="{D94E3A17-056E-40F2-1745-1A317402EC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3094" y="2254336"/>
            <a:ext cx="6024336" cy="451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562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pic>
        <p:nvPicPr>
          <p:cNvPr id="3" name="Picture 2" descr="A graph of a function&#10;&#10;Description automatically generated">
            <a:extLst>
              <a:ext uri="{FF2B5EF4-FFF2-40B4-BE49-F238E27FC236}">
                <a16:creationId xmlns:a16="http://schemas.microsoft.com/office/drawing/2014/main" id="{636E43B0-DBC9-045C-992A-99D524819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950" y="654050"/>
            <a:ext cx="7404100" cy="5549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F582A5-8C2F-6BB8-C4C0-666D5F939FEC}"/>
              </a:ext>
            </a:extLst>
          </p:cNvPr>
          <p:cNvSpPr txBox="1"/>
          <p:nvPr/>
        </p:nvSpPr>
        <p:spPr>
          <a:xfrm>
            <a:off x="7866743" y="1814285"/>
            <a:ext cx="827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Max(x)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8A9654-38D1-595B-73DA-471C83D00781}"/>
              </a:ext>
            </a:extLst>
          </p:cNvPr>
          <p:cNvSpPr txBox="1"/>
          <p:nvPr/>
        </p:nvSpPr>
        <p:spPr>
          <a:xfrm>
            <a:off x="7794171" y="3628571"/>
            <a:ext cx="1059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Min(x)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7DBCF2-29EF-82A8-0FA5-598EA7699F56}"/>
              </a:ext>
            </a:extLst>
          </p:cNvPr>
          <p:cNvSpPr txBox="1"/>
          <p:nvPr/>
        </p:nvSpPr>
        <p:spPr>
          <a:xfrm>
            <a:off x="3904343" y="2220686"/>
            <a:ext cx="175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 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296B74-36D6-A07A-62E9-F25AFC47ADD0}"/>
              </a:ext>
            </a:extLst>
          </p:cNvPr>
          <p:cNvSpPr txBox="1"/>
          <p:nvPr/>
        </p:nvSpPr>
        <p:spPr>
          <a:xfrm>
            <a:off x="7010401" y="4238171"/>
            <a:ext cx="101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Limit cycle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C4DAA6-62E7-53C0-AB84-31272CA92D1A}"/>
              </a:ext>
            </a:extLst>
          </p:cNvPr>
          <p:cNvSpPr/>
          <p:nvPr/>
        </p:nvSpPr>
        <p:spPr>
          <a:xfrm>
            <a:off x="7229019" y="2032000"/>
            <a:ext cx="420007" cy="1712685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9848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03C66E-313E-153D-A9AE-BEBF9499DF45}"/>
              </a:ext>
            </a:extLst>
          </p:cNvPr>
          <p:cNvSpPr txBox="1"/>
          <p:nvPr/>
        </p:nvSpPr>
        <p:spPr>
          <a:xfrm>
            <a:off x="1567543" y="522514"/>
            <a:ext cx="6734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Example 2: FP </a:t>
            </a:r>
            <a:r>
              <a:rPr lang="en-US" sz="2400" dirty="0">
                <a:solidFill>
                  <a:srgbClr val="0070C0"/>
                </a:solidFill>
                <a:sym typeface="Wingdings" pitchFamily="2" charset="2"/>
              </a:rPr>
              <a:t> Chaos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85FCA9-F86E-79DA-49AA-0EFA8D73B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827" y="1349829"/>
            <a:ext cx="8964213" cy="897111"/>
          </a:xfrm>
          <a:prstGeom prst="rect">
            <a:avLst/>
          </a:prstGeom>
        </p:spPr>
      </p:pic>
      <p:pic>
        <p:nvPicPr>
          <p:cNvPr id="9" name="Picture 8" descr="A red line graph with a point&#10;&#10;Description automatically generated with medium confidence">
            <a:extLst>
              <a:ext uri="{FF2B5EF4-FFF2-40B4-BE49-F238E27FC236}">
                <a16:creationId xmlns:a16="http://schemas.microsoft.com/office/drawing/2014/main" id="{6CF5F184-BB86-1D65-F7DB-66A9B5F6DC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0918" y="2418504"/>
            <a:ext cx="5850164" cy="43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359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pic>
        <p:nvPicPr>
          <p:cNvPr id="2" name="Picture 1" descr="A graph of a function&#10;&#10;Description automatically generated">
            <a:extLst>
              <a:ext uri="{FF2B5EF4-FFF2-40B4-BE49-F238E27FC236}">
                <a16:creationId xmlns:a16="http://schemas.microsoft.com/office/drawing/2014/main" id="{AEF715B7-D156-0ECE-4265-141F943DC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6207" y="642679"/>
            <a:ext cx="7643158" cy="57290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918FF7-5265-5B58-9A6F-CAE7D925D84E}"/>
              </a:ext>
            </a:extLst>
          </p:cNvPr>
          <p:cNvSpPr txBox="1"/>
          <p:nvPr/>
        </p:nvSpPr>
        <p:spPr>
          <a:xfrm>
            <a:off x="3904343" y="2307771"/>
            <a:ext cx="175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 point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E9DAA7-C868-B607-77DF-33F4075581FC}"/>
              </a:ext>
            </a:extLst>
          </p:cNvPr>
          <p:cNvSpPr txBox="1"/>
          <p:nvPr/>
        </p:nvSpPr>
        <p:spPr>
          <a:xfrm>
            <a:off x="7199086" y="397691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Chaos</a:t>
            </a:r>
          </a:p>
        </p:txBody>
      </p:sp>
    </p:spTree>
    <p:extLst>
      <p:ext uri="{BB962C8B-B14F-4D97-AF65-F5344CB8AC3E}">
        <p14:creationId xmlns:p14="http://schemas.microsoft.com/office/powerpoint/2010/main" val="11126895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C2F2FB-4828-4BFC-412A-A03BFB9F1FFA}"/>
              </a:ext>
            </a:extLst>
          </p:cNvPr>
          <p:cNvSpPr txBox="1"/>
          <p:nvPr/>
        </p:nvSpPr>
        <p:spPr>
          <a:xfrm>
            <a:off x="1045029" y="348343"/>
            <a:ext cx="10165277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Conclusions and Next Steps</a:t>
            </a:r>
          </a:p>
          <a:p>
            <a:endParaRPr lang="en-US" sz="2800" dirty="0"/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Have demonstrated that typical activation functions can lead to complex (FP, Periodic, chaotic) in feed forward NN and neural ODEs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Can classify certain complex </a:t>
            </a:r>
            <a:r>
              <a:rPr lang="en-US" sz="2400" dirty="0" err="1"/>
              <a:t>behaviour</a:t>
            </a:r>
            <a:r>
              <a:rPr lang="en-US" sz="2400" dirty="0"/>
              <a:t> at transition points where back propagation breaks down</a:t>
            </a:r>
          </a:p>
          <a:p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Need to test on </a:t>
            </a:r>
            <a:r>
              <a:rPr lang="en-US" sz="2400" dirty="0">
                <a:solidFill>
                  <a:srgbClr val="7030A0"/>
                </a:solidFill>
              </a:rPr>
              <a:t>realistic ML architectures with multiple switching surfaces</a:t>
            </a:r>
          </a:p>
          <a:p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Need to  understand how identifying  NSD structures might improve training and control as discontinuity manifolds are crossed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153772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294F78-EB29-A174-0668-A49ABD083B59}"/>
              </a:ext>
            </a:extLst>
          </p:cNvPr>
          <p:cNvSpPr txBox="1"/>
          <p:nvPr/>
        </p:nvSpPr>
        <p:spPr>
          <a:xfrm>
            <a:off x="2104571" y="449943"/>
            <a:ext cx="9173029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References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CMR9"/>
              </a:rPr>
              <a:t>H. </a:t>
            </a:r>
            <a:r>
              <a:rPr lang="en-GB" sz="1800" dirty="0" err="1">
                <a:effectLst/>
                <a:latin typeface="CMR9"/>
              </a:rPr>
              <a:t>Nusse</a:t>
            </a:r>
            <a:r>
              <a:rPr lang="en-GB" sz="1800" dirty="0">
                <a:effectLst/>
                <a:latin typeface="CMR9"/>
              </a:rPr>
              <a:t>, E. Ott, and J. Yorke. Border collision bifurcations: an explanation for observed bifurcation phenomena. </a:t>
            </a:r>
            <a:r>
              <a:rPr lang="en-GB" sz="1800" dirty="0">
                <a:effectLst/>
                <a:latin typeface="CMTI9"/>
              </a:rPr>
              <a:t>Phys. Rev. E</a:t>
            </a:r>
            <a:r>
              <a:rPr lang="en-GB" sz="1800" dirty="0">
                <a:effectLst/>
                <a:latin typeface="CMR9"/>
              </a:rPr>
              <a:t>, 49:1073–1076, 1994.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Mario Di Bernardo, B. , et. al. ‘Piecewise smooth dynamical systems: theory and applications’, Springer 2008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Igor </a:t>
            </a:r>
            <a:r>
              <a:rPr lang="en-US" dirty="0" err="1"/>
              <a:t>Belykh</a:t>
            </a:r>
            <a:r>
              <a:rPr lang="en-US" dirty="0"/>
              <a:t>, Rachel </a:t>
            </a:r>
            <a:r>
              <a:rPr lang="en-US" dirty="0" err="1"/>
              <a:t>Kuske</a:t>
            </a:r>
            <a:r>
              <a:rPr lang="en-US" dirty="0"/>
              <a:t>, Maurizio </a:t>
            </a:r>
            <a:r>
              <a:rPr lang="en-US" dirty="0" err="1"/>
              <a:t>Porfiri</a:t>
            </a:r>
            <a:r>
              <a:rPr lang="en-US" dirty="0"/>
              <a:t>, and David J. W. Simpson, ‘Beyond the Bristol book: Advances and perspectives in non-smooth dynamics and Applications, 2023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CMR9"/>
              </a:rPr>
              <a:t>E. Freire, E. Ponce, F. Rodrigo, and F. Torres. ‘Bifurcation sets of continuous piecewise linear systems with two zones’. </a:t>
            </a:r>
            <a:r>
              <a:rPr lang="en-GB" sz="1800" dirty="0">
                <a:effectLst/>
                <a:latin typeface="CMTI9"/>
              </a:rPr>
              <a:t>International Journal of Bifurcation and Chaos</a:t>
            </a:r>
            <a:r>
              <a:rPr lang="en-GB" sz="1800" dirty="0">
                <a:effectLst/>
                <a:latin typeface="CMR9"/>
              </a:rPr>
              <a:t>, 8(11):2073–2097, 1998. </a:t>
            </a:r>
          </a:p>
          <a:p>
            <a:endParaRPr lang="en-US" sz="1800" dirty="0">
              <a:effectLst/>
              <a:latin typeface="CMR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CMR9"/>
              </a:rPr>
              <a:t>V. Carmona, E. Freire, E. Ponce, and F. Torres. Bifurcation of invariant cones in piecewise linear homogeneous systems. </a:t>
            </a:r>
            <a:r>
              <a:rPr lang="en-GB" sz="1800" dirty="0">
                <a:effectLst/>
                <a:latin typeface="CMTI9"/>
              </a:rPr>
              <a:t>International Journal of Bifurcation </a:t>
            </a:r>
            <a:r>
              <a:rPr lang="en-GB" dirty="0">
                <a:latin typeface="CMR9"/>
              </a:rPr>
              <a:t> </a:t>
            </a:r>
            <a:r>
              <a:rPr lang="en-GB" sz="1800" dirty="0">
                <a:effectLst/>
                <a:latin typeface="CMTI9"/>
              </a:rPr>
              <a:t>And Chaos</a:t>
            </a:r>
            <a:r>
              <a:rPr lang="en-GB" sz="1800" dirty="0">
                <a:effectLst/>
                <a:latin typeface="CMR9"/>
              </a:rPr>
              <a:t>, 15(8):2469–2484, August 2005.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A14B26-530E-D168-B03D-2834A8A4E737}"/>
              </a:ext>
            </a:extLst>
          </p:cNvPr>
          <p:cNvSpPr txBox="1"/>
          <p:nvPr/>
        </p:nvSpPr>
        <p:spPr>
          <a:xfrm>
            <a:off x="2104570" y="2747006"/>
            <a:ext cx="93907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effectLst/>
                <a:cs typeface="Arial" panose="020B0604020202020204" pitchFamily="34" charset="0"/>
              </a:rPr>
              <a:t>Andrea </a:t>
            </a:r>
            <a:r>
              <a:rPr lang="en-GB" dirty="0" err="1">
                <a:effectLst/>
                <a:cs typeface="Arial" panose="020B0604020202020204" pitchFamily="34" charset="0"/>
              </a:rPr>
              <a:t>Ceni</a:t>
            </a:r>
            <a:r>
              <a:rPr lang="en-GB" dirty="0">
                <a:effectLst/>
                <a:cs typeface="Arial" panose="020B0604020202020204" pitchFamily="34" charset="0"/>
              </a:rPr>
              <a:t>, Peter Ashwin, Lorenzo </a:t>
            </a:r>
            <a:r>
              <a:rPr lang="en-GB" dirty="0" err="1">
                <a:effectLst/>
                <a:cs typeface="Arial" panose="020B0604020202020204" pitchFamily="34" charset="0"/>
              </a:rPr>
              <a:t>Livi</a:t>
            </a:r>
            <a:r>
              <a:rPr lang="en-GB" sz="1050" b="1" dirty="0">
                <a:latin typeface="PktnddMyriadPro"/>
                <a:cs typeface="Arial" panose="020B0604020202020204" pitchFamily="34" charset="0"/>
              </a:rPr>
              <a:t>,   </a:t>
            </a:r>
            <a:r>
              <a:rPr lang="en-GB" dirty="0">
                <a:effectLst/>
                <a:cs typeface="Arial" panose="020B0604020202020204" pitchFamily="34" charset="0"/>
              </a:rPr>
              <a:t>‘Interpreting Recurrent Neural Networks Behaviour via Excitable Network Attractors’, </a:t>
            </a:r>
            <a:r>
              <a:rPr lang="en-GB" sz="1800" dirty="0">
                <a:effectLst/>
                <a:latin typeface="FnddfgPhrbckVchcxsMyriadPro"/>
              </a:rPr>
              <a:t>Cognitive Computation </a:t>
            </a:r>
            <a:r>
              <a:rPr lang="en-GB" sz="1800" dirty="0">
                <a:effectLst/>
                <a:latin typeface="DchdpnMtbnyyRctpqrAdvTTc488b0e6"/>
              </a:rPr>
              <a:t>(2020) 12:330</a:t>
            </a:r>
            <a:r>
              <a:rPr lang="en-GB" sz="1800" dirty="0">
                <a:effectLst/>
                <a:latin typeface="LphpbnLsjbflQqtvkxAdvTTc488b0e6+20"/>
              </a:rPr>
              <a:t>–</a:t>
            </a:r>
            <a:r>
              <a:rPr lang="en-GB" sz="1800" dirty="0">
                <a:effectLst/>
                <a:latin typeface="DchdpnMtbnyyRctpqrAdvTTc488b0e6"/>
              </a:rPr>
              <a:t>3</a:t>
            </a:r>
            <a:r>
              <a:rPr lang="en-GB" sz="1800" b="1" dirty="0">
                <a:effectLst/>
                <a:latin typeface="KcjdbfMyriadPro"/>
              </a:rPr>
              <a:t>56 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629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58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number with dots and lines&#10;&#10;Description automatically generated">
            <a:extLst>
              <a:ext uri="{FF2B5EF4-FFF2-40B4-BE49-F238E27FC236}">
                <a16:creationId xmlns:a16="http://schemas.microsoft.com/office/drawing/2014/main" id="{CBA4D56B-EE75-89CF-D6B7-E91B67FF4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6" name="Picture 5" descr="A logo for a university&#10;&#10;Description automatically generated">
            <a:extLst>
              <a:ext uri="{FF2B5EF4-FFF2-40B4-BE49-F238E27FC236}">
                <a16:creationId xmlns:a16="http://schemas.microsoft.com/office/drawing/2014/main" id="{C1E23D85-3003-BFF3-CDE1-F7FD08A5A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4FCD0-85AB-63E6-3211-93F9C41C26A8}"/>
                  </a:ext>
                </a:extLst>
              </p:cNvPr>
              <p:cNvSpPr txBox="1"/>
              <p:nvPr/>
            </p:nvSpPr>
            <p:spPr>
              <a:xfrm>
                <a:off x="415636" y="72181"/>
                <a:ext cx="11357263" cy="66171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0070C0"/>
                    </a:solidFill>
                  </a:rPr>
                  <a:t>Basic properties of smooth dynamical systems e.g.   </a:t>
                </a:r>
                <a:r>
                  <a:rPr lang="en-US" sz="2800" dirty="0">
                    <a:solidFill>
                      <a:srgbClr val="002060"/>
                    </a:solidFill>
                  </a:rPr>
                  <a:t>dx/dt = f(</a:t>
                </a:r>
                <a:r>
                  <a:rPr lang="en-US" sz="2800" dirty="0" err="1">
                    <a:solidFill>
                      <a:srgbClr val="002060"/>
                    </a:solidFill>
                  </a:rPr>
                  <a:t>t,x</a:t>
                </a:r>
                <a:r>
                  <a:rPr lang="en-US" sz="2800" dirty="0">
                    <a:solidFill>
                      <a:srgbClr val="002060"/>
                    </a:solidFill>
                  </a:rPr>
                  <a:t>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sz="2400" dirty="0"/>
                  <a:t>Evolve from initial state x</a:t>
                </a:r>
                <a:r>
                  <a:rPr lang="en-US" sz="2400" baseline="-25000" dirty="0"/>
                  <a:t>0</a:t>
                </a:r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Transient motion followed (usually) by convergence to  an omega-limit set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GB" sz="2400" dirty="0">
                  <a:ea typeface="Cambria Math" panose="02040503050406030204" pitchFamily="18" charset="0"/>
                </a:endParaRPr>
              </a:p>
              <a:p>
                <a:endParaRPr lang="en-US" sz="2400" dirty="0"/>
              </a:p>
              <a:p>
                <a:r>
                  <a:rPr lang="en-US" sz="2400" dirty="0"/>
                  <a:t>Omega limit sets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depends on the </a:t>
                </a:r>
                <a:r>
                  <a:rPr lang="en-US" sz="2400" dirty="0">
                    <a:solidFill>
                      <a:srgbClr val="7030A0"/>
                    </a:solidFill>
                  </a:rPr>
                  <a:t>parameters 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240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GB" sz="2400" dirty="0">
                    <a:ea typeface="Cambria Math" panose="02040503050406030204" pitchFamily="18" charset="0"/>
                  </a:rPr>
                  <a:t>can be:</a:t>
                </a:r>
              </a:p>
              <a:p>
                <a:endParaRPr lang="en-GB" sz="24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Attracting Fixed Points. (FPs)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Periodic orbits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Heteroclinic connections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Quasi-periodic orbits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Chaotic strange attractors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Varying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leads to smooth changes of the omega-limit set, and changes/transitions between different types of omega-limit set at </a:t>
                </a:r>
                <a:r>
                  <a:rPr lang="en-US" sz="2400" dirty="0">
                    <a:solidFill>
                      <a:srgbClr val="7030A0"/>
                    </a:solidFill>
                  </a:rPr>
                  <a:t>bifurcations  </a:t>
                </a:r>
              </a:p>
              <a:p>
                <a:r>
                  <a:rPr lang="en-US" sz="2400" dirty="0">
                    <a:solidFill>
                      <a:srgbClr val="7030A0"/>
                    </a:solidFill>
                  </a:rPr>
                  <a:t>                   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[See Ashwin et. 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el</a:t>
                </a:r>
                <a:r>
                  <a:rPr lang="en-US" sz="2400" dirty="0">
                    <a:solidFill>
                      <a:srgbClr val="0070C0"/>
                    </a:solidFill>
                  </a:rPr>
                  <a:t>  apply this methodology to 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RNNs,ESNs,ENAs</a:t>
                </a:r>
                <a:r>
                  <a:rPr lang="en-US" sz="2400" dirty="0">
                    <a:solidFill>
                      <a:srgbClr val="0070C0"/>
                    </a:solidFill>
                  </a:rPr>
                  <a:t> ]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4FCD0-85AB-63E6-3211-93F9C41C2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36" y="72181"/>
                <a:ext cx="11357263" cy="6617196"/>
              </a:xfrm>
              <a:prstGeom prst="rect">
                <a:avLst/>
              </a:prstGeom>
              <a:blipFill>
                <a:blip r:embed="rId4"/>
                <a:stretch>
                  <a:fillRect l="-1117" t="-958" b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9650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a function&#10;&#10;Description automatically generated">
            <a:extLst>
              <a:ext uri="{FF2B5EF4-FFF2-40B4-BE49-F238E27FC236}">
                <a16:creationId xmlns:a16="http://schemas.microsoft.com/office/drawing/2014/main" id="{7EBD2B57-647B-5D90-AA2D-D260FB96B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165" y="367284"/>
            <a:ext cx="3462138" cy="3323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E00F93-0FE4-88DE-6E47-2BA45884C067}"/>
              </a:ext>
            </a:extLst>
          </p:cNvPr>
          <p:cNvSpPr txBox="1"/>
          <p:nvPr/>
        </p:nvSpPr>
        <p:spPr>
          <a:xfrm>
            <a:off x="1591293" y="308758"/>
            <a:ext cx="7778338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Examples of smooth  bifurcations: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/>
          </a:p>
          <a:p>
            <a:r>
              <a:rPr lang="en-US" sz="2400" dirty="0"/>
              <a:t>Saddle node  and tipping points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err="1"/>
              <a:t>Transcritical</a:t>
            </a:r>
            <a:r>
              <a:rPr lang="en-US" sz="2400" dirty="0"/>
              <a:t> and Pitchfork (super and sub critical)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Period-doubling (and period doubling cascade to chaos)</a:t>
            </a:r>
          </a:p>
          <a:p>
            <a:endParaRPr lang="en-US" sz="2400" dirty="0"/>
          </a:p>
          <a:p>
            <a:r>
              <a:rPr lang="en-US" sz="2400" dirty="0" err="1"/>
              <a:t>Hopf</a:t>
            </a:r>
            <a:r>
              <a:rPr lang="en-US" sz="2400" dirty="0"/>
              <a:t> (super and sub critical)</a:t>
            </a:r>
          </a:p>
          <a:p>
            <a:endParaRPr lang="en-US" sz="2400" dirty="0"/>
          </a:p>
          <a:p>
            <a:r>
              <a:rPr lang="en-US" sz="2400" dirty="0"/>
              <a:t>Cyclic fold</a:t>
            </a:r>
          </a:p>
          <a:p>
            <a:endParaRPr lang="en-US" sz="2400" dirty="0"/>
          </a:p>
          <a:p>
            <a:r>
              <a:rPr lang="en-US" sz="2400" dirty="0"/>
              <a:t>Homoclinic/heteroclinic</a:t>
            </a:r>
          </a:p>
          <a:p>
            <a:endParaRPr lang="en-US" sz="2400" dirty="0"/>
          </a:p>
          <a:p>
            <a:endParaRPr lang="en-US" dirty="0"/>
          </a:p>
        </p:txBody>
      </p:sp>
      <p:pic>
        <p:nvPicPr>
          <p:cNvPr id="6" name="Picture 5" descr="A graph with a circle&#10;&#10;Description automatically generated">
            <a:extLst>
              <a:ext uri="{FF2B5EF4-FFF2-40B4-BE49-F238E27FC236}">
                <a16:creationId xmlns:a16="http://schemas.microsoft.com/office/drawing/2014/main" id="{691D2626-9386-84B6-CF7C-7062923E9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193" y="4043373"/>
            <a:ext cx="3810000" cy="2557463"/>
          </a:xfrm>
          <a:prstGeom prst="rect">
            <a:avLst/>
          </a:prstGeom>
        </p:spPr>
      </p:pic>
      <p:pic>
        <p:nvPicPr>
          <p:cNvPr id="9" name="Picture 8" descr="A number with dots and lines&#10;&#10;Description automatically generated">
            <a:extLst>
              <a:ext uri="{FF2B5EF4-FFF2-40B4-BE49-F238E27FC236}">
                <a16:creationId xmlns:a16="http://schemas.microsoft.com/office/drawing/2014/main" id="{E0AE8207-3623-12F2-14A3-A84910F8A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10" name="Picture 9" descr="A logo for a university&#10;&#10;Description automatically generated">
            <a:extLst>
              <a:ext uri="{FF2B5EF4-FFF2-40B4-BE49-F238E27FC236}">
                <a16:creationId xmlns:a16="http://schemas.microsoft.com/office/drawing/2014/main" id="{B17282FB-1688-9571-B34B-E35D3B5BC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106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FACA-9BD9-91FF-9AB7-852121038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CBFD7F-EF5A-0F55-5BD4-8800FFA07B34}"/>
              </a:ext>
            </a:extLst>
          </p:cNvPr>
          <p:cNvSpPr/>
          <p:nvPr/>
        </p:nvSpPr>
        <p:spPr>
          <a:xfrm>
            <a:off x="2980706" y="1733797"/>
            <a:ext cx="6317673" cy="154379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162CDA-9F4C-B72E-EF57-4CB481C1FBE7}"/>
              </a:ext>
            </a:extLst>
          </p:cNvPr>
          <p:cNvSpPr txBox="1"/>
          <p:nvPr/>
        </p:nvSpPr>
        <p:spPr>
          <a:xfrm>
            <a:off x="1555668" y="415636"/>
            <a:ext cx="7255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NNs as Dynamical Systems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BBC572-BADA-3039-7DC2-F0575D51732C}"/>
              </a:ext>
            </a:extLst>
          </p:cNvPr>
          <p:cNvSpPr txBox="1"/>
          <p:nvPr/>
        </p:nvSpPr>
        <p:spPr>
          <a:xfrm>
            <a:off x="1518062" y="1127363"/>
            <a:ext cx="10201498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All feed forward NNs and RNNs can be thought of as maps: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Eg.</a:t>
            </a:r>
            <a:r>
              <a:rPr lang="en-US" dirty="0"/>
              <a:t>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Defines a </a:t>
            </a:r>
            <a:r>
              <a:rPr lang="en-US" sz="2400" dirty="0">
                <a:solidFill>
                  <a:srgbClr val="7030A0"/>
                </a:solidFill>
              </a:rPr>
              <a:t>parametrized map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NN: Input x</a:t>
            </a:r>
            <a:r>
              <a:rPr lang="en-US" sz="2400" baseline="-25000" dirty="0"/>
              <a:t>0</a:t>
            </a:r>
            <a:r>
              <a:rPr lang="en-US" sz="2400" dirty="0"/>
              <a:t>  output </a:t>
            </a:r>
            <a:r>
              <a:rPr lang="en-US" sz="2400" dirty="0" err="1"/>
              <a:t>x</a:t>
            </a:r>
            <a:r>
              <a:rPr lang="en-US" sz="2400" baseline="-25000" dirty="0" err="1"/>
              <a:t>N</a:t>
            </a:r>
            <a:r>
              <a:rPr lang="en-US" sz="2400" dirty="0"/>
              <a:t> .</a:t>
            </a:r>
          </a:p>
          <a:p>
            <a:endParaRPr lang="en-US" sz="2400" dirty="0"/>
          </a:p>
          <a:p>
            <a:r>
              <a:rPr lang="en-US" sz="2400" dirty="0"/>
              <a:t>Deep if N &gt;&gt;1.   Then we can study the </a:t>
            </a:r>
            <a:r>
              <a:rPr lang="en-US" sz="2400" dirty="0">
                <a:solidFill>
                  <a:srgbClr val="0070C0"/>
                </a:solidFill>
              </a:rPr>
              <a:t>output of the NN as the omega limit set of the map. </a:t>
            </a:r>
            <a:r>
              <a:rPr lang="en-US" sz="2400" dirty="0"/>
              <a:t>Training then relates to how the omega limit set depends on the parameters </a:t>
            </a:r>
            <a:r>
              <a:rPr lang="en-US" sz="2400" dirty="0" err="1"/>
              <a:t>eg.</a:t>
            </a:r>
            <a:r>
              <a:rPr lang="en-US" sz="2400" dirty="0"/>
              <a:t> bifurcations etc. </a:t>
            </a:r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9F102B-AE77-440D-BA7A-BF79EAC2B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840" y="2095500"/>
            <a:ext cx="5435600" cy="990600"/>
          </a:xfrm>
          <a:prstGeom prst="rect">
            <a:avLst/>
          </a:prstGeom>
        </p:spPr>
      </p:pic>
      <p:pic>
        <p:nvPicPr>
          <p:cNvPr id="2" name="Picture 1" descr="A number with dots and lines&#10;&#10;Description automatically generated">
            <a:extLst>
              <a:ext uri="{FF2B5EF4-FFF2-40B4-BE49-F238E27FC236}">
                <a16:creationId xmlns:a16="http://schemas.microsoft.com/office/drawing/2014/main" id="{8B812AA7-9C32-6709-B28D-ECCE31C4C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3" name="Picture 2" descr="A logo for a university&#10;&#10;Description automatically generated">
            <a:extLst>
              <a:ext uri="{FF2B5EF4-FFF2-40B4-BE49-F238E27FC236}">
                <a16:creationId xmlns:a16="http://schemas.microsoft.com/office/drawing/2014/main" id="{34D26041-C87A-FACC-8463-2FF932585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3525" y="5841213"/>
            <a:ext cx="1676398" cy="118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376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4D225DD5-F2A3-A8B4-790A-50AA0A023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223" y="130628"/>
            <a:ext cx="8218464" cy="64030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63D2D8-B46A-7E06-2B8E-497607E58AFD}"/>
              </a:ext>
            </a:extLst>
          </p:cNvPr>
          <p:cNvSpPr/>
          <p:nvPr/>
        </p:nvSpPr>
        <p:spPr>
          <a:xfrm>
            <a:off x="8563428" y="0"/>
            <a:ext cx="2799236" cy="6720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8689C4-7AB6-7B63-27DA-0D7EFE052FAC}"/>
              </a:ext>
            </a:extLst>
          </p:cNvPr>
          <p:cNvSpPr txBox="1"/>
          <p:nvPr/>
        </p:nvSpPr>
        <p:spPr>
          <a:xfrm>
            <a:off x="42855" y="899886"/>
            <a:ext cx="2801945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Can be </a:t>
            </a:r>
          </a:p>
          <a:p>
            <a:endParaRPr lang="en-US" sz="2800" dirty="0">
              <a:solidFill>
                <a:srgbClr val="7030A0"/>
              </a:solidFill>
            </a:endParaRPr>
          </a:p>
          <a:p>
            <a:r>
              <a:rPr lang="en-US" sz="2800" dirty="0">
                <a:solidFill>
                  <a:srgbClr val="7030A0"/>
                </a:solidFill>
              </a:rPr>
              <a:t>Smooth</a:t>
            </a:r>
          </a:p>
          <a:p>
            <a:endParaRPr lang="en-US" sz="2800" dirty="0">
              <a:solidFill>
                <a:srgbClr val="7030A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Or </a:t>
            </a:r>
          </a:p>
          <a:p>
            <a:endParaRPr lang="en-US" sz="2800" dirty="0">
              <a:solidFill>
                <a:srgbClr val="7030A0"/>
              </a:solidFill>
            </a:endParaRPr>
          </a:p>
          <a:p>
            <a:r>
              <a:rPr lang="en-US" sz="2800" dirty="0">
                <a:solidFill>
                  <a:srgbClr val="7030A0"/>
                </a:solidFill>
              </a:rPr>
              <a:t>Non-smooth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</a:p>
          <a:p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Depending on the activation function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D54088-388C-A4E2-4314-E5138F4D4FF3}"/>
              </a:ext>
            </a:extLst>
          </p:cNvPr>
          <p:cNvSpPr txBox="1"/>
          <p:nvPr/>
        </p:nvSpPr>
        <p:spPr>
          <a:xfrm>
            <a:off x="8868229" y="1465943"/>
            <a:ext cx="3744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Discontinuous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95608A-9399-86A4-D1D7-A21D70570A05}"/>
              </a:ext>
            </a:extLst>
          </p:cNvPr>
          <p:cNvSpPr txBox="1"/>
          <p:nvPr/>
        </p:nvSpPr>
        <p:spPr>
          <a:xfrm>
            <a:off x="8737600" y="2685143"/>
            <a:ext cx="330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Smoothed discontinuous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525CBE-3BA4-AAC3-7DDD-52E60F46BF88}"/>
              </a:ext>
            </a:extLst>
          </p:cNvPr>
          <p:cNvSpPr txBox="1"/>
          <p:nvPr/>
        </p:nvSpPr>
        <p:spPr>
          <a:xfrm>
            <a:off x="8752114" y="3817257"/>
            <a:ext cx="399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Discontinuous derivative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4D54F1-A0EB-91F6-E468-D0CEDB93AB54}"/>
              </a:ext>
            </a:extLst>
          </p:cNvPr>
          <p:cNvSpPr txBox="1"/>
          <p:nvPr/>
        </p:nvSpPr>
        <p:spPr>
          <a:xfrm>
            <a:off x="8831944" y="4738913"/>
            <a:ext cx="399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Discontinuous derivative</a:t>
            </a:r>
          </a:p>
        </p:txBody>
      </p:sp>
    </p:spTree>
    <p:extLst>
      <p:ext uri="{BB962C8B-B14F-4D97-AF65-F5344CB8AC3E}">
        <p14:creationId xmlns:p14="http://schemas.microsoft.com/office/powerpoint/2010/main" val="1920793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23054</TotalTime>
  <Words>2125</Words>
  <Application>Microsoft Macintosh PowerPoint</Application>
  <PresentationFormat>Widescreen</PresentationFormat>
  <Paragraphs>403</Paragraphs>
  <Slides>57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71" baseType="lpstr">
      <vt:lpstr>Aptos</vt:lpstr>
      <vt:lpstr>Aptos Display</vt:lpstr>
      <vt:lpstr>Arial</vt:lpstr>
      <vt:lpstr>Cambria Math</vt:lpstr>
      <vt:lpstr>CMR10</vt:lpstr>
      <vt:lpstr>CMR9</vt:lpstr>
      <vt:lpstr>CMTI9</vt:lpstr>
      <vt:lpstr>DchdpnMtbnyyRctpqrAdvTTc488b0e6</vt:lpstr>
      <vt:lpstr>FnddfgPhrbckVchcxsMyriadPro</vt:lpstr>
      <vt:lpstr>KcjdbfMyriadPro</vt:lpstr>
      <vt:lpstr>LphpbnLsjbflQqtvkxAdvTTc488b0e6+20</vt:lpstr>
      <vt:lpstr>PktnddMyriadPro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Budd</dc:creator>
  <cp:lastModifiedBy>Chris Budd</cp:lastModifiedBy>
  <cp:revision>54</cp:revision>
  <cp:lastPrinted>2024-07-10T15:00:43Z</cp:lastPrinted>
  <dcterms:created xsi:type="dcterms:W3CDTF">2024-07-01T08:02:53Z</dcterms:created>
  <dcterms:modified xsi:type="dcterms:W3CDTF">2025-06-05T14:50:49Z</dcterms:modified>
</cp:coreProperties>
</file>